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9" r:id="rId2"/>
    <p:sldId id="2571" r:id="rId3"/>
    <p:sldId id="256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A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>
        <p:scale>
          <a:sx n="100" d="100"/>
          <a:sy n="100" d="100"/>
        </p:scale>
        <p:origin x="894" y="-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A6762-8F81-4A9D-A800-8E2215F62FD2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582B5-F7B8-4CC7-B4EA-F23150FD1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26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4508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59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12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ld, tractor&#10;&#10;Description automatically generated">
            <a:extLst>
              <a:ext uri="{FF2B5EF4-FFF2-40B4-BE49-F238E27FC236}">
                <a16:creationId xmlns:a16="http://schemas.microsoft.com/office/drawing/2014/main" id="{7CFCF62A-94C0-4A0C-8BBF-337ED2A512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5"/>
            <a:ext cx="12192000" cy="6851149"/>
          </a:xfrm>
          <a:prstGeom prst="rect">
            <a:avLst/>
          </a:prstGeom>
        </p:spPr>
      </p:pic>
      <p:pic>
        <p:nvPicPr>
          <p:cNvPr id="8" name="Picture 7" descr="A picture containing banana, drawing&#10;&#10;Description automatically generated">
            <a:extLst>
              <a:ext uri="{FF2B5EF4-FFF2-40B4-BE49-F238E27FC236}">
                <a16:creationId xmlns:a16="http://schemas.microsoft.com/office/drawing/2014/main" id="{3775FDBA-5410-4A7C-B2C1-8090D395C6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25" y="201107"/>
            <a:ext cx="1117531" cy="1117531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501AAB5-23DC-4792-AA02-BD4C72559F43}"/>
              </a:ext>
            </a:extLst>
          </p:cNvPr>
          <p:cNvSpPr txBox="1">
            <a:spLocks/>
          </p:cNvSpPr>
          <p:nvPr userDrawn="1"/>
        </p:nvSpPr>
        <p:spPr>
          <a:xfrm>
            <a:off x="11587851" y="6625722"/>
            <a:ext cx="604149" cy="275820"/>
          </a:xfrm>
          <a:prstGeom prst="rect">
            <a:avLst/>
          </a:prstGeom>
        </p:spPr>
        <p:txBody>
          <a:bodyPr lIns="36000" rIns="36000"/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fld id="{F5358CD4-4EAC-4137-AE63-FD1A14865E47}" type="slidenum">
              <a:rPr lang="bg-BG" sz="1200" b="0" noProof="0" smtClean="0">
                <a:solidFill>
                  <a:schemeClr val="bg1">
                    <a:lumMod val="7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‹#›</a:t>
            </a:fld>
            <a:endParaRPr lang="bg-BG" sz="1600" b="0" noProof="0">
              <a:solidFill>
                <a:schemeClr val="bg1">
                  <a:lumMod val="7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7D71C6B-64C5-45F8-99CC-F7F0BE85F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Picture 22" descr="A picture containing banana, drawing&#10;&#10;Description automatically generated">
            <a:extLst>
              <a:ext uri="{FF2B5EF4-FFF2-40B4-BE49-F238E27FC236}">
                <a16:creationId xmlns:a16="http://schemas.microsoft.com/office/drawing/2014/main" id="{A324854D-6D23-48F1-B704-32A00A9589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25" y="201107"/>
            <a:ext cx="1117531" cy="1117531"/>
          </a:xfrm>
          <a:prstGeom prst="rect">
            <a:avLst/>
          </a:prstGeom>
        </p:spPr>
      </p:pic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5AE64618-76CB-4054-9590-62A1CC3438A3}"/>
              </a:ext>
            </a:extLst>
          </p:cNvPr>
          <p:cNvSpPr txBox="1">
            <a:spLocks/>
          </p:cNvSpPr>
          <p:nvPr userDrawn="1"/>
        </p:nvSpPr>
        <p:spPr>
          <a:xfrm>
            <a:off x="11587851" y="6625722"/>
            <a:ext cx="604149" cy="275820"/>
          </a:xfrm>
          <a:prstGeom prst="rect">
            <a:avLst/>
          </a:prstGeom>
        </p:spPr>
        <p:txBody>
          <a:bodyPr lIns="36000" rIns="36000"/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fld id="{F5358CD4-4EAC-4137-AE63-FD1A14865E47}" type="slidenum">
              <a:rPr lang="bg-BG" sz="1200" b="0" noProof="0" smtClean="0">
                <a:solidFill>
                  <a:schemeClr val="bg1">
                    <a:lumMod val="7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‹#›</a:t>
            </a:fld>
            <a:endParaRPr lang="bg-BG" sz="1600" b="0" noProof="0">
              <a:solidFill>
                <a:schemeClr val="bg1">
                  <a:lumMod val="7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94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29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ontent Placeholder 8">
            <a:extLst>
              <a:ext uri="{FF2B5EF4-FFF2-40B4-BE49-F238E27FC236}">
                <a16:creationId xmlns:a16="http://schemas.microsoft.com/office/drawing/2014/main" id="{1B9E1CAF-2A9D-43D2-8F3C-C1D36E6AAB85}"/>
              </a:ext>
            </a:extLst>
          </p:cNvPr>
          <p:cNvSpPr txBox="1">
            <a:spLocks/>
          </p:cNvSpPr>
          <p:nvPr/>
        </p:nvSpPr>
        <p:spPr>
          <a:xfrm>
            <a:off x="1474619" y="423141"/>
            <a:ext cx="8008494" cy="55005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bg-BG" sz="2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ИНЖЕНЕРНИ ВЪЛНИ, ДОВЕЛИ ДО</a:t>
            </a:r>
            <a:r>
              <a:rPr lang="bg-BG" sz="2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ИНДУСТРИЯ 4.0</a:t>
            </a:r>
            <a:endParaRPr kumimoji="0" lang="bg-BG" sz="2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62" name="Content Placeholder 8">
            <a:extLst>
              <a:ext uri="{FF2B5EF4-FFF2-40B4-BE49-F238E27FC236}">
                <a16:creationId xmlns:a16="http://schemas.microsoft.com/office/drawing/2014/main" id="{D39FEFFC-B0FB-4C16-9943-AF33901BDB1D}"/>
              </a:ext>
            </a:extLst>
          </p:cNvPr>
          <p:cNvSpPr txBox="1">
            <a:spLocks/>
          </p:cNvSpPr>
          <p:nvPr/>
        </p:nvSpPr>
        <p:spPr>
          <a:xfrm>
            <a:off x="352922" y="1396341"/>
            <a:ext cx="6546642" cy="532034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6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Първата инженерна вълна в развитието на научното знание за 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управленско моделиране на икономиката на машиностроителното предприятие като ключов елемент на индустриалната икономика </a:t>
            </a:r>
            <a:br>
              <a:rPr lang="en-US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бележи времето на последното десетилетие на XIX век и първите </a:t>
            </a:r>
            <a:br>
              <a:rPr lang="en-US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две десетилетия на XX век. </a:t>
            </a:r>
          </a:p>
          <a:p>
            <a:pPr marL="0" lvl="0" indent="0" fontAlgn="auto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Състои се във формиране, развитие и разпространение на знание за операционно моделиране на производството.</a:t>
            </a:r>
          </a:p>
          <a:p>
            <a:pPr marL="0" lvl="0" indent="0" fontAlgn="auto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Втората инженерна вълна в развитието на научното знание за </a:t>
            </a:r>
            <a:r>
              <a:rPr lang="bg-BG" sz="1400" spc="6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управленско моделиране на икономиката на машиностроителното </a:t>
            </a:r>
            <a:r>
              <a:rPr lang="bg-BG" sz="1400" spc="4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предприятие, като ключов елемент на индустриалната икономика, </a:t>
            </a:r>
            <a: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бележи времето на 3-то, 4-то и 5-то десетилетие на XX век.</a:t>
            </a:r>
          </a:p>
          <a:p>
            <a:pPr marL="0" lvl="0" indent="0" fontAlgn="auto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Състои се във формиране, развитие и разпространение </a:t>
            </a:r>
            <a:b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на знание за управление на производствената </a:t>
            </a:r>
            <a:b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8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ефективност с фокус „качеството“.</a:t>
            </a:r>
            <a:endParaRPr lang="en-US" sz="1400" spc="8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4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Първата вълна се свързва с имената на машинните инженери </a:t>
            </a:r>
            <a:br>
              <a:rPr lang="en-US" sz="1400" spc="4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4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Хенри Таун,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Фредерик Тейлър и Чарлз Алън, а втората с имената на електроинженерите Уолтър </a:t>
            </a:r>
            <a:r>
              <a:rPr lang="bg-BG" sz="1400" spc="2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Шухарт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, Уилям </a:t>
            </a:r>
            <a:r>
              <a:rPr lang="bg-BG" sz="1400" spc="2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Деминг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и Джозеф </a:t>
            </a:r>
            <a:r>
              <a:rPr lang="bg-BG" sz="1400" spc="2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Джуран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.</a:t>
            </a:r>
          </a:p>
          <a:p>
            <a:pPr marL="0" lvl="0" indent="0" fontAlgn="auto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endParaRPr lang="bg-BG" sz="1400" spc="8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A272FB-4BC8-4536-BF57-D9B16A940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696" y="0"/>
            <a:ext cx="54803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ontent Placeholder 8">
            <a:extLst>
              <a:ext uri="{FF2B5EF4-FFF2-40B4-BE49-F238E27FC236}">
                <a16:creationId xmlns:a16="http://schemas.microsoft.com/office/drawing/2014/main" id="{1B9E1CAF-2A9D-43D2-8F3C-C1D36E6AAB85}"/>
              </a:ext>
            </a:extLst>
          </p:cNvPr>
          <p:cNvSpPr txBox="1">
            <a:spLocks/>
          </p:cNvSpPr>
          <p:nvPr/>
        </p:nvSpPr>
        <p:spPr>
          <a:xfrm>
            <a:off x="1474619" y="423141"/>
            <a:ext cx="8008494" cy="55005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bg-BG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ИНЖЕНЕРНИ ВЪЛНИ, ДОВЕЛИ ДО ИНДУСТРИЯ 4.0</a:t>
            </a:r>
          </a:p>
        </p:txBody>
      </p:sp>
      <p:sp>
        <p:nvSpPr>
          <p:cNvPr id="162" name="Content Placeholder 8">
            <a:extLst>
              <a:ext uri="{FF2B5EF4-FFF2-40B4-BE49-F238E27FC236}">
                <a16:creationId xmlns:a16="http://schemas.microsoft.com/office/drawing/2014/main" id="{D39FEFFC-B0FB-4C16-9943-AF33901BDB1D}"/>
              </a:ext>
            </a:extLst>
          </p:cNvPr>
          <p:cNvSpPr txBox="1">
            <a:spLocks/>
          </p:cNvSpPr>
          <p:nvPr/>
        </p:nvSpPr>
        <p:spPr>
          <a:xfrm>
            <a:off x="352922" y="1597345"/>
            <a:ext cx="6512335" cy="4837513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bg-BG" sz="1400" b="0" i="0" u="none" strike="noStrike" kern="1200" cap="none" spc="6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Третата инженерна вълна в развитието на научното знание за </a:t>
            </a:r>
            <a:r>
              <a:rPr kumimoji="0" lang="bg-BG" sz="1400" b="0" i="0" u="none" strike="noStrike" kern="1200" cap="none" spc="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управленско моделиране на икономиката на машиностроителното предприятие, като ключов елемент на индустриалната икономика, </a:t>
            </a:r>
            <a:br>
              <a:rPr kumimoji="0" lang="en-US" sz="1400" b="0" i="0" u="none" strike="noStrike" kern="1200" cap="none" spc="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</a:br>
            <a:r>
              <a:rPr kumimoji="0" lang="bg-BG" sz="1400" b="0" i="0" u="none" strike="noStrike" kern="1200" cap="none" spc="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бележи времето на 7-мо, 8-мо и 9-то десетилетие на XX век.</a:t>
            </a: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Състои се във формиране, развитие и разпространение на знание за интегрирано компютърно моделиране на процесите на „продажби“, „производство“ и „доставки за производство“. </a:t>
            </a: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Това знание получава определение чрез понятията MRPI и MRPII.</a:t>
            </a:r>
          </a:p>
          <a:p>
            <a: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Началата на третата инженерна вълна в развитието на знанието </a:t>
            </a:r>
            <a:br>
              <a:rPr lang="en-US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за управленско </a:t>
            </a: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моделиране на индустриалната икономика са </a:t>
            </a:r>
            <a:br>
              <a:rPr lang="en-US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2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заложени от двама инженери </a:t>
            </a:r>
            <a:r>
              <a:rPr lang="bg-BG" sz="1400" spc="3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на IBM: Джозеф </a:t>
            </a:r>
            <a:r>
              <a:rPr lang="bg-BG" sz="1400" spc="30" dirty="0" err="1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Орлицки</a:t>
            </a:r>
            <a:r>
              <a:rPr lang="bg-BG" sz="1400" spc="3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br>
              <a:rPr lang="en-US" sz="1400" spc="3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bg-BG" sz="1400" spc="3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и Оливър Уайт.</a:t>
            </a:r>
          </a:p>
          <a:p>
            <a: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r>
              <a:rPr lang="bg-BG" sz="1400" spc="30" dirty="0">
                <a:solidFill>
                  <a:prstClr val="white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И трите инженерни вълни в развитието на научното знание за управленско моделиране на индустриалната икономика са дело на американски инженери.</a:t>
            </a:r>
          </a:p>
          <a:p>
            <a: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defRPr/>
            </a:pPr>
            <a:endParaRPr lang="bg-BG" sz="1400" spc="30" dirty="0">
              <a:solidFill>
                <a:prstClr val="white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bg-BG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4FAB1C-A98F-46F2-A0D3-C0090EC39E00}"/>
              </a:ext>
            </a:extLst>
          </p:cNvPr>
          <p:cNvGrpSpPr/>
          <p:nvPr/>
        </p:nvGrpSpPr>
        <p:grpSpPr>
          <a:xfrm>
            <a:off x="6514605" y="4200524"/>
            <a:ext cx="5182096" cy="2419351"/>
            <a:chOff x="6284234" y="4819650"/>
            <a:chExt cx="6003016" cy="2047876"/>
          </a:xfrm>
          <a:scene3d>
            <a:camera prst="perspectiveLeft" fov="6000000">
              <a:rot lat="0" lon="900002" rev="0"/>
            </a:camera>
            <a:lightRig rig="threePt" dir="t"/>
          </a:scene3d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ADED8A6-EE46-48AB-BB09-B7EF987C0B04}"/>
                </a:ext>
              </a:extLst>
            </p:cNvPr>
            <p:cNvSpPr/>
            <p:nvPr/>
          </p:nvSpPr>
          <p:spPr>
            <a:xfrm>
              <a:off x="6284234" y="4819650"/>
              <a:ext cx="6003016" cy="2047876"/>
            </a:xfrm>
            <a:prstGeom prst="rect">
              <a:avLst/>
            </a:prstGeom>
            <a:solidFill>
              <a:srgbClr val="033951">
                <a:alpha val="80000"/>
              </a:srgbClr>
            </a:solidFill>
            <a:ln>
              <a:solidFill>
                <a:schemeClr val="bg1">
                  <a:alpha val="60000"/>
                </a:schemeClr>
              </a:solidFill>
              <a:prstDash val="lgDash"/>
            </a:ln>
            <a:effectLst>
              <a:softEdge rad="88900"/>
            </a:effectLst>
          </p:spPr>
          <p:txBody>
            <a:bodyPr vert="horz" lIns="91440" tIns="45720" rIns="91440" bIns="45720" rtlCol="0" anchor="t" anchorCtr="0">
              <a:no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100" b="0" i="1" u="none" strike="noStrike" kern="1200" cap="none" spc="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endParaRPr>
            </a:p>
          </p:txBody>
        </p:sp>
        <p:sp>
          <p:nvSpPr>
            <p:cNvPr id="6" name="Content Placeholder 8">
              <a:extLst>
                <a:ext uri="{FF2B5EF4-FFF2-40B4-BE49-F238E27FC236}">
                  <a16:creationId xmlns:a16="http://schemas.microsoft.com/office/drawing/2014/main" id="{6F71F2F4-8F36-438F-B546-A5E2A5402D31}"/>
                </a:ext>
              </a:extLst>
            </p:cNvPr>
            <p:cNvSpPr txBox="1">
              <a:spLocks/>
            </p:cNvSpPr>
            <p:nvPr/>
          </p:nvSpPr>
          <p:spPr>
            <a:xfrm>
              <a:off x="6448425" y="4991100"/>
              <a:ext cx="5674632" cy="1704975"/>
            </a:xfrm>
            <a:prstGeom prst="rect">
              <a:avLst/>
            </a:prstGeom>
            <a:noFill/>
            <a:ln>
              <a:solidFill>
                <a:schemeClr val="bg1">
                  <a:alpha val="60000"/>
                </a:schemeClr>
              </a:solidFill>
              <a:prstDash val="lgDashDot"/>
            </a:ln>
            <a:effectLst>
              <a:softEdge rad="0"/>
            </a:effectLst>
          </p:spPr>
          <p:txBody>
            <a:bodyPr vert="horz" lIns="144000" tIns="72000" rIns="144000" bIns="45720" rtlCol="0" anchor="t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sz="12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sz="12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sz="12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10000"/>
                <a:buFont typeface="Wingdings" panose="05000000000000000000" pitchFamily="2" charset="2"/>
                <a:buChar char="§"/>
                <a:defRPr sz="12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bg-BG" sz="1600" b="1" i="1" u="none" strike="noStrike" kern="1200" cap="none" spc="1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MRPI</a:t>
              </a:r>
              <a:r>
                <a:rPr kumimoji="0" lang="bg-BG" sz="1100" b="0" i="1" u="none" strike="noStrike" kern="1200" cap="none" spc="1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 (</a:t>
              </a:r>
              <a:r>
                <a:rPr kumimoji="0" lang="bg-BG" sz="1200" b="0" i="1" u="none" strike="noStrike" kern="1200" cap="none" spc="1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Material Requirements Planning</a:t>
              </a:r>
              <a:r>
                <a:rPr kumimoji="0" lang="bg-BG" sz="1100" b="0" i="1" u="none" strike="noStrike" kern="1200" cap="none" spc="1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) </a:t>
              </a:r>
              <a:r>
                <a:rPr kumimoji="0" lang="bg-BG" sz="1100" b="0" i="1" u="none" strike="noStrike" kern="1200" cap="none" spc="1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– знание за интегрирано компютърно </a:t>
              </a:r>
              <a:r>
                <a:rPr kumimoji="0" lang="bg-BG" sz="1100" b="0" i="1" u="none" strike="noStrike" kern="1200" cap="none" spc="2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моделиране на „продажби“, „производство“ и „доставки за производство“ </a:t>
              </a:r>
              <a:r>
                <a:rPr kumimoji="0" lang="bg-BG" sz="1100" b="0" i="1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без </a:t>
              </a:r>
              <a:r>
                <a:rPr kumimoji="0" lang="bg-BG" sz="1100" b="0" i="1" u="none" strike="noStrike" kern="1200" cap="none" spc="4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да се отчита производствения капацитет на предприятието.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bg-BG" sz="1600" b="1" i="1" u="none" strike="noStrike" kern="1200" cap="none" spc="1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MRPII</a:t>
              </a:r>
              <a:r>
                <a:rPr kumimoji="0" lang="bg-BG" sz="11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 (</a:t>
              </a:r>
              <a:r>
                <a:rPr kumimoji="0" lang="bg-BG" sz="12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Manufacturing Resource Planning</a:t>
              </a:r>
              <a:r>
                <a:rPr kumimoji="0" lang="bg-BG" sz="11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) </a:t>
              </a:r>
              <a:r>
                <a:rPr kumimoji="0" lang="bg-BG" sz="11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– знание за интегрирано компютърно </a:t>
              </a:r>
              <a:r>
                <a:rPr kumimoji="0" lang="bg-BG" sz="1100" b="0" i="1" u="none" strike="noStrike" kern="1200" cap="none" spc="6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моделиране на същите процеси, но при отчитане на производствения капацитет.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9839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E36702-12B6-4C03-B74E-63A7A2005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474B13-BC0D-4D63-820C-5EF6FFC5E4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CDDAB2"/>
              </a:clrFrom>
              <a:clrTo>
                <a:srgbClr val="CDDAB2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190500" dist="127000" dir="7200000" sx="102000" sy="102000" algn="ctr" rotWithShape="0">
              <a:prstClr val="black">
                <a:alpha val="40000"/>
              </a:prstClr>
            </a:outerShdw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3018619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E36702-12B6-4C03-B74E-63A7A2005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474B13-BC0D-4D63-820C-5EF6FFC5E4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CDDAB2"/>
              </a:clrFrom>
              <a:clrTo>
                <a:srgbClr val="CDDAB2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190500" dist="127000" dir="7200000" sx="102000" sy="102000" algn="ctr" rotWithShape="0">
              <a:prstClr val="black">
                <a:alpha val="40000"/>
              </a:prstClr>
            </a:outerShdw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86606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DD9F0A-B29B-4DC7-91AD-4F94B8659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2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BF9BB2-26E1-479E-BBBA-37752516A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98257" y="-1412543"/>
            <a:ext cx="6858000" cy="9683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E9FEA6-2C34-437A-88A4-7D76B3BFA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886" y="0"/>
            <a:ext cx="4857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0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44AEB8E-70C6-46D0-AB15-2F6B5EB59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754625" cy="685800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0581CE-B9F7-4F2F-99FE-72EE20414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75" y="0"/>
            <a:ext cx="5754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66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4447</TotalTime>
  <Words>352</Words>
  <Application>Microsoft Office PowerPoint</Application>
  <PresentationFormat>Widescreen</PresentationFormat>
  <Paragraphs>16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Segoe UI</vt:lpstr>
      <vt:lpstr>Segoe UI Semibold</vt:lpstr>
      <vt:lpstr>Segoe UI Semilight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Spas Spasov</dc:creator>
  <cp:lastModifiedBy>Spas Spasov</cp:lastModifiedBy>
  <cp:revision>6</cp:revision>
  <dcterms:created xsi:type="dcterms:W3CDTF">2021-03-06T08:32:12Z</dcterms:created>
  <dcterms:modified xsi:type="dcterms:W3CDTF">2021-03-21T16:16:20Z</dcterms:modified>
</cp:coreProperties>
</file>