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4"/>
  </p:sldMasterIdLst>
  <p:notesMasterIdLst>
    <p:notesMasterId r:id="rId10"/>
  </p:notesMasterIdLst>
  <p:handoutMasterIdLst>
    <p:handoutMasterId r:id="rId11"/>
  </p:handoutMasterIdLst>
  <p:sldIdLst>
    <p:sldId id="2647" r:id="rId5"/>
    <p:sldId id="2560" r:id="rId6"/>
    <p:sldId id="2646" r:id="rId7"/>
    <p:sldId id="2648" r:id="rId8"/>
    <p:sldId id="264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F81A22"/>
    <a:srgbClr val="E6DB72"/>
    <a:srgbClr val="4EB8FD"/>
    <a:srgbClr val="000099"/>
    <a:srgbClr val="90B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28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1E2C57-CE06-4571-AFC6-C371DD65B7C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8A8B29-7BCF-433A-931E-56A8E91F48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9FD9BF-D82B-4D5A-A55E-D009F914A44C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F3725-FA88-4015-BF38-8A2C27CEEA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0E686-AB46-46D1-8062-9075F44C3B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E7D6B-6C33-450C-982D-D882E6DEA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64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D584E-11D4-4ECC-92B1-15F8FC534562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74671-4CE8-4648-BC84-C175A0CC5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73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358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8339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8175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i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8223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16FC4F-A6CF-4E2F-AAB3-E745A09D20CE}" type="slidenum">
              <a:rPr kumimoji="0" lang="bg-BG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8223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bg-BG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693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щи положения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 hidden="1"/>
          <p:cNvSpPr/>
          <p:nvPr/>
        </p:nvSpPr>
        <p:spPr>
          <a:xfrm>
            <a:off x="801624" y="801000"/>
            <a:ext cx="4176000" cy="5256000"/>
          </a:xfrm>
          <a:prstGeom prst="rect">
            <a:avLst/>
          </a:prstGeom>
          <a:solidFill>
            <a:srgbClr val="DEE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 hidden="1"/>
          <p:cNvSpPr>
            <a:spLocks noGrp="1"/>
          </p:cNvSpPr>
          <p:nvPr>
            <p:ph type="title" hasCustomPrompt="1"/>
          </p:nvPr>
        </p:nvSpPr>
        <p:spPr>
          <a:xfrm>
            <a:off x="873623" y="873000"/>
            <a:ext cx="5003999" cy="5112000"/>
          </a:xfrm>
          <a:noFill/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2435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5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D1A6B1E0-7E82-48B6-8777-A7A4D87315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186C7D-9DB4-4390-AA32-07755660B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69008"/>
            <a:ext cx="12192000" cy="48889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470082-3811-442E-82C4-A5B4DE6C488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653063" y="6452916"/>
            <a:ext cx="1415196" cy="32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3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7CA39BA-46F2-4D13-9D75-F35E5AD9E568}"/>
              </a:ext>
            </a:extLst>
          </p:cNvPr>
          <p:cNvGrpSpPr/>
          <p:nvPr/>
        </p:nvGrpSpPr>
        <p:grpSpPr>
          <a:xfrm>
            <a:off x="1608438" y="1023952"/>
            <a:ext cx="8975124" cy="4810095"/>
            <a:chOff x="818852" y="813435"/>
            <a:chExt cx="8975124" cy="481009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D24B2A4-5768-4AE8-A921-9E5468117958}"/>
                </a:ext>
              </a:extLst>
            </p:cNvPr>
            <p:cNvCxnSpPr>
              <a:cxnSpLocks/>
            </p:cNvCxnSpPr>
            <p:nvPr/>
          </p:nvCxnSpPr>
          <p:spPr>
            <a:xfrm>
              <a:off x="7682711" y="2254134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67A6B35-C498-4BD5-AFE6-858CF23655BB}"/>
                </a:ext>
              </a:extLst>
            </p:cNvPr>
            <p:cNvSpPr/>
            <p:nvPr/>
          </p:nvSpPr>
          <p:spPr>
            <a:xfrm>
              <a:off x="819075" y="1465087"/>
              <a:ext cx="8974901" cy="3960000"/>
            </a:xfrm>
            <a:prstGeom prst="rect">
              <a:avLst/>
            </a:prstGeom>
            <a:solidFill>
              <a:srgbClr val="DBF1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C492DD-49AF-482D-A257-3A820F12332B}"/>
                </a:ext>
              </a:extLst>
            </p:cNvPr>
            <p:cNvGrpSpPr/>
            <p:nvPr/>
          </p:nvGrpSpPr>
          <p:grpSpPr>
            <a:xfrm>
              <a:off x="819076" y="1465087"/>
              <a:ext cx="8974900" cy="3960000"/>
              <a:chOff x="6008964" y="-4733926"/>
              <a:chExt cx="8974900" cy="3960000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8072A964-C659-4870-B4AB-DD1F9C445092}"/>
                  </a:ext>
                </a:extLst>
              </p:cNvPr>
              <p:cNvSpPr/>
              <p:nvPr/>
            </p:nvSpPr>
            <p:spPr>
              <a:xfrm>
                <a:off x="9304459" y="-4733926"/>
                <a:ext cx="1632152" cy="3960000"/>
              </a:xfrm>
              <a:prstGeom prst="rect">
                <a:avLst/>
              </a:prstGeom>
              <a:gradFill>
                <a:gsLst>
                  <a:gs pos="35000">
                    <a:srgbClr val="DAF1F9">
                      <a:alpha val="50000"/>
                    </a:srgbClr>
                  </a:gs>
                  <a:gs pos="65000">
                    <a:srgbClr val="FFFBD5"/>
                  </a:gs>
                  <a:gs pos="100000">
                    <a:srgbClr val="FFFBD5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A086FAF-6586-45AA-AB25-87BFFADB9110}"/>
                  </a:ext>
                </a:extLst>
              </p:cNvPr>
              <p:cNvSpPr/>
              <p:nvPr/>
            </p:nvSpPr>
            <p:spPr>
              <a:xfrm>
                <a:off x="7679730" y="-4733926"/>
                <a:ext cx="1622888" cy="3960000"/>
              </a:xfrm>
              <a:prstGeom prst="rect">
                <a:avLst/>
              </a:prstGeom>
              <a:gradFill>
                <a:gsLst>
                  <a:gs pos="40000">
                    <a:srgbClr val="DAF1F9">
                      <a:alpha val="50000"/>
                    </a:srgbClr>
                  </a:gs>
                  <a:gs pos="70000">
                    <a:srgbClr val="FFFBD5"/>
                  </a:gs>
                  <a:gs pos="100000">
                    <a:srgbClr val="FFFBD5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D15E3B74-4233-4359-8B68-E30112C7C813}"/>
                  </a:ext>
                </a:extLst>
              </p:cNvPr>
              <p:cNvSpPr/>
              <p:nvPr/>
            </p:nvSpPr>
            <p:spPr>
              <a:xfrm>
                <a:off x="6008964" y="-4733926"/>
                <a:ext cx="1670230" cy="3960000"/>
              </a:xfrm>
              <a:prstGeom prst="rect">
                <a:avLst/>
              </a:prstGeom>
              <a:gradFill>
                <a:gsLst>
                  <a:gs pos="45000">
                    <a:srgbClr val="DAF1F9">
                      <a:alpha val="50000"/>
                    </a:srgbClr>
                  </a:gs>
                  <a:gs pos="75000">
                    <a:srgbClr val="FFFBD5"/>
                  </a:gs>
                  <a:gs pos="100000">
                    <a:srgbClr val="FFFBD5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720E5FE-743A-4729-9EE0-583653D95072}"/>
                  </a:ext>
                </a:extLst>
              </p:cNvPr>
              <p:cNvSpPr/>
              <p:nvPr/>
            </p:nvSpPr>
            <p:spPr>
              <a:xfrm>
                <a:off x="10933434" y="-4733926"/>
                <a:ext cx="2397341" cy="3960000"/>
              </a:xfrm>
              <a:prstGeom prst="rect">
                <a:avLst/>
              </a:prstGeom>
              <a:gradFill>
                <a:gsLst>
                  <a:gs pos="30000">
                    <a:srgbClr val="DAF1F9">
                      <a:alpha val="50000"/>
                    </a:srgbClr>
                  </a:gs>
                  <a:gs pos="57000">
                    <a:srgbClr val="FFFBD5"/>
                  </a:gs>
                  <a:gs pos="100000">
                    <a:srgbClr val="FFFBD5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16CEB57-BAC7-4855-9C7A-632400925C73}"/>
                  </a:ext>
                </a:extLst>
              </p:cNvPr>
              <p:cNvSpPr/>
              <p:nvPr/>
            </p:nvSpPr>
            <p:spPr>
              <a:xfrm>
                <a:off x="12849976" y="-4733926"/>
                <a:ext cx="2133888" cy="3960000"/>
              </a:xfrm>
              <a:prstGeom prst="rect">
                <a:avLst/>
              </a:prstGeom>
              <a:gradFill>
                <a:gsLst>
                  <a:gs pos="15000">
                    <a:srgbClr val="DAF1F9">
                      <a:alpha val="50000"/>
                    </a:srgbClr>
                  </a:gs>
                  <a:gs pos="50000">
                    <a:srgbClr val="FFFBD5"/>
                  </a:gs>
                  <a:gs pos="100000">
                    <a:srgbClr val="FFFBD5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F914CC8-F88F-4E04-9629-777A97BB8047}"/>
                </a:ext>
              </a:extLst>
            </p:cNvPr>
            <p:cNvCxnSpPr>
              <a:cxnSpLocks/>
            </p:cNvCxnSpPr>
            <p:nvPr/>
          </p:nvCxnSpPr>
          <p:spPr>
            <a:xfrm>
              <a:off x="2500392" y="2254134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7E761AF-215C-4023-966D-98118CD9FDEE}"/>
                </a:ext>
              </a:extLst>
            </p:cNvPr>
            <p:cNvCxnSpPr>
              <a:cxnSpLocks/>
            </p:cNvCxnSpPr>
            <p:nvPr/>
          </p:nvCxnSpPr>
          <p:spPr>
            <a:xfrm>
              <a:off x="4114263" y="2254134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054A7C-036B-4209-9D6A-24C2CBBFD4B7}"/>
                </a:ext>
              </a:extLst>
            </p:cNvPr>
            <p:cNvSpPr txBox="1"/>
            <p:nvPr/>
          </p:nvSpPr>
          <p:spPr>
            <a:xfrm>
              <a:off x="818852" y="1470156"/>
              <a:ext cx="5212261" cy="338554"/>
            </a:xfrm>
            <a:prstGeom prst="rect">
              <a:avLst/>
            </a:prstGeom>
            <a:noFill/>
          </p:spPr>
          <p:txBody>
            <a:bodyPr wrap="none" tIns="36000" rtlCol="0">
              <a:spAutoFit/>
            </a:bodyPr>
            <a:lstStyle/>
            <a:p>
              <a:r>
                <a:rPr lang="bg-BG" sz="1600" spc="-20">
                  <a:latin typeface="+mj-lt"/>
                  <a:cs typeface="Segoe UI Semibold" panose="020B0702040204020203" pitchFamily="34" charset="0"/>
                </a:rPr>
                <a:t>Индустриални революции, изминали през времето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CD4ECB9-B345-4E63-B9E1-79E52FE18A77}"/>
                </a:ext>
              </a:extLst>
            </p:cNvPr>
            <p:cNvCxnSpPr>
              <a:cxnSpLocks/>
            </p:cNvCxnSpPr>
            <p:nvPr/>
          </p:nvCxnSpPr>
          <p:spPr>
            <a:xfrm>
              <a:off x="5730338" y="2254134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B257D01-0E57-4827-A4B0-C9AD8EA0898B}"/>
                </a:ext>
              </a:extLst>
            </p:cNvPr>
            <p:cNvGrpSpPr/>
            <p:nvPr/>
          </p:nvGrpSpPr>
          <p:grpSpPr>
            <a:xfrm>
              <a:off x="885922" y="1853068"/>
              <a:ext cx="6897847" cy="432000"/>
              <a:chOff x="76335" y="-466939"/>
              <a:chExt cx="6897847" cy="432000"/>
            </a:xfrm>
            <a:effectLst>
              <a:outerShdw blurRad="139700" dist="88900" dir="6000000" sx="102000" sy="102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Arrow: Chevron 56">
                <a:extLst>
                  <a:ext uri="{FF2B5EF4-FFF2-40B4-BE49-F238E27FC236}">
                    <a16:creationId xmlns:a16="http://schemas.microsoft.com/office/drawing/2014/main" id="{A39A0722-7881-4774-8F07-8E40C234BB55}"/>
                  </a:ext>
                </a:extLst>
              </p:cNvPr>
              <p:cNvSpPr/>
              <p:nvPr/>
            </p:nvSpPr>
            <p:spPr>
              <a:xfrm>
                <a:off x="76335" y="-466939"/>
                <a:ext cx="1728434" cy="432000"/>
              </a:xfrm>
              <a:prstGeom prst="chevron">
                <a:avLst>
                  <a:gd name="adj" fmla="val 25012"/>
                </a:avLst>
              </a:prstGeom>
              <a:solidFill>
                <a:srgbClr val="8F7B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Arrow: Chevron 57">
                <a:extLst>
                  <a:ext uri="{FF2B5EF4-FFF2-40B4-BE49-F238E27FC236}">
                    <a16:creationId xmlns:a16="http://schemas.microsoft.com/office/drawing/2014/main" id="{D5435CAD-F139-4757-BB98-57A8ACD5FD8E}"/>
                  </a:ext>
                </a:extLst>
              </p:cNvPr>
              <p:cNvSpPr/>
              <p:nvPr/>
            </p:nvSpPr>
            <p:spPr>
              <a:xfrm>
                <a:off x="1693652" y="-466939"/>
                <a:ext cx="1728434" cy="432000"/>
              </a:xfrm>
              <a:prstGeom prst="chevron">
                <a:avLst>
                  <a:gd name="adj" fmla="val 25012"/>
                </a:avLst>
              </a:prstGeom>
              <a:solidFill>
                <a:srgbClr val="10BB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Arrow: Chevron 58">
                <a:extLst>
                  <a:ext uri="{FF2B5EF4-FFF2-40B4-BE49-F238E27FC236}">
                    <a16:creationId xmlns:a16="http://schemas.microsoft.com/office/drawing/2014/main" id="{96A12ED7-4609-4022-8CE1-8C0011686D63}"/>
                  </a:ext>
                </a:extLst>
              </p:cNvPr>
              <p:cNvSpPr/>
              <p:nvPr/>
            </p:nvSpPr>
            <p:spPr>
              <a:xfrm>
                <a:off x="3310969" y="-466939"/>
                <a:ext cx="1728434" cy="432000"/>
              </a:xfrm>
              <a:prstGeom prst="chevron">
                <a:avLst>
                  <a:gd name="adj" fmla="val 25012"/>
                </a:avLst>
              </a:prstGeom>
              <a:solidFill>
                <a:srgbClr val="FDB3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Arrow: Chevron 59">
                <a:extLst>
                  <a:ext uri="{FF2B5EF4-FFF2-40B4-BE49-F238E27FC236}">
                    <a16:creationId xmlns:a16="http://schemas.microsoft.com/office/drawing/2014/main" id="{D119F77C-1D3A-4042-BCF8-5BEE1304A3CA}"/>
                  </a:ext>
                </a:extLst>
              </p:cNvPr>
              <p:cNvSpPr/>
              <p:nvPr/>
            </p:nvSpPr>
            <p:spPr>
              <a:xfrm>
                <a:off x="4927607" y="-466939"/>
                <a:ext cx="2046575" cy="432000"/>
              </a:xfrm>
              <a:prstGeom prst="chevron">
                <a:avLst>
                  <a:gd name="adj" fmla="val 25012"/>
                </a:avLst>
              </a:prstGeom>
              <a:solidFill>
                <a:srgbClr val="F78F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6D16B6D-6519-48F9-BBD3-33C5A31C337F}"/>
                </a:ext>
              </a:extLst>
            </p:cNvPr>
            <p:cNvGrpSpPr/>
            <p:nvPr/>
          </p:nvGrpSpPr>
          <p:grpSpPr>
            <a:xfrm>
              <a:off x="1773021" y="1746938"/>
              <a:ext cx="648000" cy="1361950"/>
              <a:chOff x="2549078" y="370642"/>
              <a:chExt cx="648000" cy="1361950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FC11F545-B150-4D0D-8422-71E74D2118C3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627FC470-F99C-4706-A7DD-48459A3FACD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3199DA42-022A-4544-BBD9-B7C3089E812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8F7B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31846C4B-F3E3-4BDA-AA41-1C8FE028DB18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5F18FCF2-647A-432D-BA42-83895DAAA0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8F7BB8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BFA8B533-CF50-4158-9AF9-8A50ED1A783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B88B636-9A86-4E16-BE9B-E000078EAECB}"/>
                </a:ext>
              </a:extLst>
            </p:cNvPr>
            <p:cNvGrpSpPr/>
            <p:nvPr/>
          </p:nvGrpSpPr>
          <p:grpSpPr>
            <a:xfrm>
              <a:off x="5016484" y="1746938"/>
              <a:ext cx="648000" cy="1361950"/>
              <a:chOff x="2549078" y="370642"/>
              <a:chExt cx="648000" cy="136195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75441DFF-9C8C-4B11-818F-D09991CE010E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BEC01DF9-82EA-42F2-9A18-B8BBAD00D27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48CED008-E5A2-415D-89D8-717ACFFBA5E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DB3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34A43193-B1B3-45AB-8B24-37BD0710E849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4475EDD0-5745-4A2E-AE5E-53B93DC676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FDB31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9F5559D1-0F76-483E-AD6D-C5C37599C23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3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D8F9AA1-B518-4BA6-9B57-D40AC5208816}"/>
                </a:ext>
              </a:extLst>
            </p:cNvPr>
            <p:cNvGrpSpPr/>
            <p:nvPr/>
          </p:nvGrpSpPr>
          <p:grpSpPr>
            <a:xfrm>
              <a:off x="3395264" y="1746938"/>
              <a:ext cx="648000" cy="1361950"/>
              <a:chOff x="2549078" y="370642"/>
              <a:chExt cx="648000" cy="1361950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35F1BE37-DE3C-4C99-8894-9FBAE7F32492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A0F9694A-A544-4392-A6D4-1B10CCA7048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2592D6C8-C50C-41B2-BA4A-562C67878DE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10BB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E253DCDB-FDC1-4103-BD14-CD6D2DDA8426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B0C1F8E6-B4EB-49B8-B6E1-DB30F63E13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10BBE9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3DAC7BD7-72AF-4ED9-A616-165325A5ECD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43F9668-820E-4881-AE87-1D9F79E012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852" y="3868937"/>
              <a:ext cx="2205781" cy="155615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62355D8-1E3E-4979-9A2D-B757BFC38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68832" y="813435"/>
              <a:ext cx="3595842" cy="4605084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DBEE4CC-1468-428E-A93F-98396AA6A6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/>
            <a:stretch/>
          </p:blipFill>
          <p:spPr>
            <a:xfrm>
              <a:off x="3190479" y="3493442"/>
              <a:ext cx="1146147" cy="1931645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C03E810-5855-4C1E-9A8D-B3149CC830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4855098" y="3166838"/>
              <a:ext cx="891622" cy="225755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0736FA3-7B45-411C-A2FD-1DF3FCE53056}"/>
                </a:ext>
              </a:extLst>
            </p:cNvPr>
            <p:cNvSpPr txBox="1"/>
            <p:nvPr/>
          </p:nvSpPr>
          <p:spPr>
            <a:xfrm>
              <a:off x="818852" y="2418658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 dirty="0">
                  <a:latin typeface="+mj-lt"/>
                  <a:cs typeface="Segoe UI Semibold" panose="020B0702040204020203" pitchFamily="34" charset="0"/>
                </a:rPr>
                <a:t>Първа</a:t>
              </a:r>
              <a:br>
                <a:rPr lang="bg-BG" sz="1300" spc="-20" dirty="0"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latin typeface="+mj-lt"/>
                  <a:cs typeface="Segoe UI Semibold" panose="020B0702040204020203" pitchFamily="34" charset="0"/>
                </a:rPr>
                <a:t>Индустриална революция, започва в </a:t>
              </a:r>
            </a:p>
            <a:p>
              <a:r>
                <a:rPr lang="bg-BG" sz="1300" spc="-20" dirty="0">
                  <a:latin typeface="+mj-lt"/>
                  <a:cs typeface="Segoe UI Semibold" panose="020B0702040204020203" pitchFamily="34" charset="0"/>
                </a:rPr>
                <a:t>края на 18 век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863466B-D3AF-43D6-8EDF-4FEE5239F542}"/>
                </a:ext>
              </a:extLst>
            </p:cNvPr>
            <p:cNvSpPr txBox="1"/>
            <p:nvPr/>
          </p:nvSpPr>
          <p:spPr>
            <a:xfrm>
              <a:off x="2449335" y="2418658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>
                  <a:latin typeface="+mj-lt"/>
                  <a:cs typeface="Segoe UI Semibold" panose="020B0702040204020203" pitchFamily="34" charset="0"/>
                </a:rPr>
                <a:t>Втора</a:t>
              </a:r>
              <a:br>
                <a:rPr lang="bg-BG" sz="1300" spc="-20"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>
                  <a:latin typeface="+mj-lt"/>
                  <a:cs typeface="Segoe UI Semibold" panose="020B0702040204020203" pitchFamily="34" charset="0"/>
                </a:rPr>
                <a:t>Индустриална революция, започва в </a:t>
              </a:r>
            </a:p>
            <a:p>
              <a:r>
                <a:rPr lang="bg-BG" sz="1300" spc="-20">
                  <a:latin typeface="+mj-lt"/>
                  <a:cs typeface="Segoe UI Semibold" panose="020B0702040204020203" pitchFamily="34" charset="0"/>
                </a:rPr>
                <a:t>края на 19 век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6F0F8A-C048-4586-872C-7AFCDE656CFF}"/>
                </a:ext>
              </a:extLst>
            </p:cNvPr>
            <p:cNvSpPr txBox="1"/>
            <p:nvPr/>
          </p:nvSpPr>
          <p:spPr>
            <a:xfrm>
              <a:off x="818852" y="3532323"/>
              <a:ext cx="1602169" cy="851959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cs typeface="Segoe UI Semibold" panose="020B0702040204020203" pitchFamily="34" charset="0"/>
                </a:rPr>
                <a:t>Начало на индустриализацията,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cs typeface="Segoe UI Semibold" panose="020B0702040204020203" pitchFamily="34" charset="0"/>
                </a:rPr>
                <a:t>Задвижена от откриването на парната машина.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6FB2F35-F5DB-4790-A2C9-91CBF68B66DD}"/>
                </a:ext>
              </a:extLst>
            </p:cNvPr>
            <p:cNvSpPr txBox="1"/>
            <p:nvPr/>
          </p:nvSpPr>
          <p:spPr>
            <a:xfrm>
              <a:off x="2560119" y="3532323"/>
              <a:ext cx="1305492" cy="1544457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Поява на нови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индустрии,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задвижени с електричество,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Поява на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масовото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производство,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телефона,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осветлението,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самолета.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8C20786-7CBF-4BB5-AB2E-D5FE4101C0BC}"/>
                </a:ext>
              </a:extLst>
            </p:cNvPr>
            <p:cNvSpPr txBox="1"/>
            <p:nvPr/>
          </p:nvSpPr>
          <p:spPr>
            <a:xfrm>
              <a:off x="4059479" y="3532323"/>
              <a:ext cx="1305492" cy="1682956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Известна като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дигитална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революция,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Аналоговите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устройства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стават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цифрови,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появяват се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персоналните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компютри и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интернет.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E9B433C-91C2-46C6-B217-F73E6C83E2E1}"/>
                </a:ext>
              </a:extLst>
            </p:cNvPr>
            <p:cNvGrpSpPr/>
            <p:nvPr/>
          </p:nvGrpSpPr>
          <p:grpSpPr>
            <a:xfrm>
              <a:off x="5938252" y="1746938"/>
              <a:ext cx="648000" cy="1361950"/>
              <a:chOff x="2549078" y="370642"/>
              <a:chExt cx="648000" cy="1361950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7A3D78A-EA56-4D6C-BBFA-D83F6832AE1D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29521A99-AD73-4E6A-BCF5-D7373410E5A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D29C259E-FC73-452D-B2F4-50C27C1A775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78F3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FFDD3ABD-BC4C-4877-9315-0E2B7095A1E4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3C00B9A2-0B3C-46F7-91A2-59AB34C564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F78F3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D47CEDE5-95DA-4107-B881-C517DA9FE22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9CBE32-2C49-4507-A0E1-85483C083445}"/>
                </a:ext>
              </a:extLst>
            </p:cNvPr>
            <p:cNvSpPr txBox="1"/>
            <p:nvPr/>
          </p:nvSpPr>
          <p:spPr>
            <a:xfrm>
              <a:off x="5696911" y="2418658"/>
              <a:ext cx="1602169" cy="882737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 dirty="0">
                  <a:effectLst>
                    <a:glow rad="101600">
                      <a:srgbClr val="DAF1F9"/>
                    </a:glow>
                  </a:effectLst>
                  <a:latin typeface="+mj-lt"/>
                  <a:cs typeface="Segoe UI Semibold" panose="020B0702040204020203" pitchFamily="34" charset="0"/>
                </a:rPr>
                <a:t>Четвърта</a:t>
              </a:r>
              <a:br>
                <a:rPr lang="bg-BG" sz="1300" spc="-20" dirty="0">
                  <a:effectLst>
                    <a:glow rad="101600">
                      <a:srgbClr val="DAF1F9"/>
                    </a:glow>
                  </a:effectLst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effectLst>
                    <a:glow rad="101600">
                      <a:srgbClr val="DAF1F9"/>
                    </a:glow>
                  </a:effectLst>
                  <a:latin typeface="+mj-lt"/>
                  <a:cs typeface="Segoe UI Semibold" panose="020B0702040204020203" pitchFamily="34" charset="0"/>
                </a:rPr>
                <a:t>Индустриална революция, </a:t>
              </a:r>
            </a:p>
            <a:p>
              <a:r>
                <a:rPr lang="bg-BG" sz="1300" spc="-20" dirty="0">
                  <a:effectLst>
                    <a:glow rad="101600">
                      <a:srgbClr val="DAF1F9"/>
                    </a:glow>
                  </a:effectLst>
                  <a:latin typeface="+mj-lt"/>
                  <a:cs typeface="Segoe UI Semibold" panose="020B0702040204020203" pitchFamily="34" charset="0"/>
                </a:rPr>
                <a:t>в наши дни</a:t>
              </a:r>
              <a:endParaRPr lang="bg-BG" sz="1300" spc="-30" dirty="0">
                <a:effectLst>
                  <a:glow rad="101600">
                    <a:srgbClr val="DAF1F9"/>
                  </a:glow>
                </a:effectLst>
                <a:latin typeface="+mj-lt"/>
                <a:cs typeface="Segoe UI Semibold" panose="020B0702040204020203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B2535F-2122-4B01-A332-69F465140E4E}"/>
                </a:ext>
              </a:extLst>
            </p:cNvPr>
            <p:cNvSpPr txBox="1"/>
            <p:nvPr/>
          </p:nvSpPr>
          <p:spPr>
            <a:xfrm>
              <a:off x="5684191" y="3486603"/>
              <a:ext cx="1477063" cy="2136927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Размиване на границите между технологии и живот,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Технологиите стават </a:t>
              </a:r>
              <a:br>
                <a:rPr lang="bg-BG" sz="900" spc="-20">
                  <a:cs typeface="Segoe UI Semibold" panose="020B0702040204020203" pitchFamily="34" charset="0"/>
                </a:rPr>
              </a:br>
              <a:r>
                <a:rPr lang="bg-BG" sz="900" spc="-20">
                  <a:cs typeface="Segoe UI Semibold" panose="020B0702040204020203" pitchFamily="34" charset="0"/>
                </a:rPr>
                <a:t>част от обществото и човешкото тяло,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>
                  <a:cs typeface="Segoe UI Semibold" panose="020B0702040204020203" pitchFamily="34" charset="0"/>
                </a:rPr>
                <a:t>Примери за иновация са 3</a:t>
              </a:r>
              <a:r>
                <a:rPr lang="en-US" sz="900" spc="-20">
                  <a:cs typeface="Segoe UI Semibold" panose="020B0702040204020203" pitchFamily="34" charset="0"/>
                </a:rPr>
                <a:t>D </a:t>
              </a:r>
              <a:r>
                <a:rPr lang="bg-BG" sz="900" spc="-20">
                  <a:cs typeface="Segoe UI Semibold" panose="020B0702040204020203" pitchFamily="34" charset="0"/>
                </a:rPr>
                <a:t>печатът, роботите, изкуствения интелект и нано технологиите,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ru-RU" sz="900" spc="-20">
                  <a:cs typeface="Segoe UI Semibold" panose="020B0702040204020203" pitchFamily="34" charset="0"/>
                </a:rPr>
                <a:t>Дигитална Реформа на Икономическата Наука</a:t>
              </a:r>
              <a:endParaRPr lang="bg-BG" sz="900" spc="-20">
                <a:cs typeface="Segoe UI Semibold" panose="020B0702040204020203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7F59E53-0288-4081-B227-A2ED3FAA4C7A}"/>
                </a:ext>
              </a:extLst>
            </p:cNvPr>
            <p:cNvSpPr txBox="1"/>
            <p:nvPr/>
          </p:nvSpPr>
          <p:spPr>
            <a:xfrm>
              <a:off x="4088271" y="2418658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>
                  <a:latin typeface="+mj-lt"/>
                  <a:cs typeface="Segoe UI Semibold" panose="020B0702040204020203" pitchFamily="34" charset="0"/>
                </a:rPr>
                <a:t>Трета</a:t>
              </a:r>
              <a:br>
                <a:rPr lang="bg-BG" sz="1300" spc="-20"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>
                  <a:latin typeface="+mj-lt"/>
                  <a:cs typeface="Segoe UI Semibold" panose="020B0702040204020203" pitchFamily="34" charset="0"/>
                </a:rPr>
                <a:t>Индустриална революция, започва през </a:t>
              </a:r>
            </a:p>
            <a:p>
              <a:r>
                <a:rPr lang="bg-BG" sz="1300" spc="-30">
                  <a:latin typeface="+mj-lt"/>
                  <a:cs typeface="Segoe UI Semibold" panose="020B0702040204020203" pitchFamily="34" charset="0"/>
                </a:rPr>
                <a:t>80</a:t>
              </a:r>
              <a:r>
                <a:rPr lang="bg-BG" sz="1300" spc="-30" baseline="30000">
                  <a:latin typeface="+mj-lt"/>
                  <a:cs typeface="Segoe UI Semibold" panose="020B0702040204020203" pitchFamily="34" charset="0"/>
                </a:rPr>
                <a:t>те</a:t>
              </a:r>
              <a:r>
                <a:rPr lang="bg-BG" sz="1300" spc="-30">
                  <a:latin typeface="+mj-lt"/>
                  <a:cs typeface="Segoe UI Semibold" panose="020B0702040204020203" pitchFamily="34" charset="0"/>
                </a:rPr>
                <a:t> на 20 в.</a:t>
              </a:r>
            </a:p>
          </p:txBody>
        </p:sp>
      </p:grpSp>
      <p:pic>
        <p:nvPicPr>
          <p:cNvPr id="504" name="Picture 503">
            <a:extLst>
              <a:ext uri="{FF2B5EF4-FFF2-40B4-BE49-F238E27FC236}">
                <a16:creationId xmlns:a16="http://schemas.microsoft.com/office/drawing/2014/main" id="{B730B8FD-E2C6-46B4-81A2-0C4589F6FBE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996" y="-5001286"/>
            <a:ext cx="9225629" cy="466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103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B2EB7544-41F1-4902-B106-08125F82D5A4}"/>
              </a:ext>
            </a:extLst>
          </p:cNvPr>
          <p:cNvSpPr txBox="1">
            <a:spLocks/>
          </p:cNvSpPr>
          <p:nvPr/>
        </p:nvSpPr>
        <p:spPr>
          <a:xfrm>
            <a:off x="1474619" y="423141"/>
            <a:ext cx="8008494" cy="55005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SzPct val="110000"/>
              <a:buFont typeface="Wingdings" panose="05000000000000000000" pitchFamily="2" charset="2"/>
              <a:buNone/>
              <a:tabLst/>
              <a:defRPr/>
            </a:pPr>
            <a:r>
              <a:rPr kumimoji="0" lang="bg-BG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НА</a:t>
            </a:r>
            <a:r>
              <a:rPr lang="bg-BG" sz="2200" dirty="0">
                <a:solidFill>
                  <a:prstClr val="whit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Й-ОБЩО ЗА ИНДУСТРИЯ 4.0</a:t>
            </a:r>
            <a:endParaRPr kumimoji="0" lang="bg-BG" sz="2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1E3B22D0-3CAA-48E3-A2B0-BF42EF3DB041}"/>
              </a:ext>
            </a:extLst>
          </p:cNvPr>
          <p:cNvSpPr txBox="1">
            <a:spLocks/>
          </p:cNvSpPr>
          <p:nvPr/>
        </p:nvSpPr>
        <p:spPr>
          <a:xfrm>
            <a:off x="352922" y="1597346"/>
            <a:ext cx="6949578" cy="380840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30" normalizeH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rPr>
              <a:t>…</a:t>
            </a:r>
            <a:endParaRPr kumimoji="0" lang="bg-BG" sz="1600" b="0" i="0" u="none" strike="noStrike" kern="1200" cap="none" spc="30" normalizeH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 panose="020B0402040204020203" pitchFamily="34" charset="0"/>
              <a:ea typeface="+mn-ea"/>
              <a:cs typeface="Segoe UI Semilight" panose="020B0402040204020203" pitchFamily="34" charset="0"/>
            </a:endParaRPr>
          </a:p>
        </p:txBody>
      </p:sp>
      <p:grpSp>
        <p:nvGrpSpPr>
          <p:cNvPr id="449" name="Group 448">
            <a:extLst>
              <a:ext uri="{FF2B5EF4-FFF2-40B4-BE49-F238E27FC236}">
                <a16:creationId xmlns:a16="http://schemas.microsoft.com/office/drawing/2014/main" id="{235F3E1F-ADE9-46AD-96E4-CCEEAF1F77C4}"/>
              </a:ext>
            </a:extLst>
          </p:cNvPr>
          <p:cNvGrpSpPr/>
          <p:nvPr/>
        </p:nvGrpSpPr>
        <p:grpSpPr>
          <a:xfrm>
            <a:off x="1046841" y="1126458"/>
            <a:ext cx="10098318" cy="4605084"/>
            <a:chOff x="12759190" y="2128867"/>
            <a:chExt cx="10098318" cy="4605084"/>
          </a:xfrm>
        </p:grpSpPr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E78AAC67-79F8-497F-9BEE-3C72D1280E60}"/>
                </a:ext>
              </a:extLst>
            </p:cNvPr>
            <p:cNvCxnSpPr>
              <a:cxnSpLocks/>
            </p:cNvCxnSpPr>
            <p:nvPr/>
          </p:nvCxnSpPr>
          <p:spPr>
            <a:xfrm>
              <a:off x="19890580" y="3540037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Rectangle 284">
              <a:extLst>
                <a:ext uri="{FF2B5EF4-FFF2-40B4-BE49-F238E27FC236}">
                  <a16:creationId xmlns:a16="http://schemas.microsoft.com/office/drawing/2014/main" id="{092F7106-C20D-4AFB-B9C7-95DB6A25AD36}"/>
                </a:ext>
              </a:extLst>
            </p:cNvPr>
            <p:cNvSpPr/>
            <p:nvPr/>
          </p:nvSpPr>
          <p:spPr>
            <a:xfrm>
              <a:off x="12759190" y="2641601"/>
              <a:ext cx="10098318" cy="4069390"/>
            </a:xfrm>
            <a:prstGeom prst="rect">
              <a:avLst/>
            </a:prstGeom>
            <a:gradFill>
              <a:gsLst>
                <a:gs pos="1500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2FCC848C-3E1C-41B3-8ECB-8BC38B7D3E70}"/>
                </a:ext>
              </a:extLst>
            </p:cNvPr>
            <p:cNvCxnSpPr>
              <a:cxnSpLocks/>
            </p:cNvCxnSpPr>
            <p:nvPr/>
          </p:nvCxnSpPr>
          <p:spPr>
            <a:xfrm>
              <a:off x="14536811" y="3577437"/>
              <a:ext cx="0" cy="170416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CDCFA23E-BCFD-4177-B88A-B1974161854D}"/>
                </a:ext>
              </a:extLst>
            </p:cNvPr>
            <p:cNvSpPr txBox="1"/>
            <p:nvPr/>
          </p:nvSpPr>
          <p:spPr>
            <a:xfrm>
              <a:off x="12781800" y="2711008"/>
              <a:ext cx="6353694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bg-BG"/>
              </a:defPPr>
              <a:lvl1pPr algn="ctr">
                <a:defRPr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pPr algn="l"/>
              <a:r>
                <a:rPr lang="bg-BG" sz="2000" dirty="0">
                  <a:latin typeface="Segoe UI" panose="020B0502040204020203" pitchFamily="34" charset="0"/>
                  <a:cs typeface="Segoe UI" panose="020B0502040204020203" pitchFamily="34" charset="0"/>
                </a:rPr>
                <a:t>Индустриални революции, изминали през времето</a:t>
              </a:r>
            </a:p>
          </p:txBody>
        </p: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7B2AF216-58B3-43DB-AB24-B6648D05527E}"/>
                </a:ext>
              </a:extLst>
            </p:cNvPr>
            <p:cNvCxnSpPr>
              <a:cxnSpLocks/>
            </p:cNvCxnSpPr>
            <p:nvPr/>
          </p:nvCxnSpPr>
          <p:spPr>
            <a:xfrm>
              <a:off x="18029647" y="3540037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9" name="Picture 288">
              <a:extLst>
                <a:ext uri="{FF2B5EF4-FFF2-40B4-BE49-F238E27FC236}">
                  <a16:creationId xmlns:a16="http://schemas.microsoft.com/office/drawing/2014/main" id="{EEF1F117-4460-45ED-8B55-549F0B8305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17139167" y="4452741"/>
              <a:ext cx="891622" cy="2257557"/>
            </a:xfrm>
            <a:prstGeom prst="rect">
              <a:avLst/>
            </a:prstGeom>
          </p:spPr>
        </p:pic>
        <p:sp>
          <p:nvSpPr>
            <p:cNvPr id="290" name="Arrow: Chevron 289">
              <a:extLst>
                <a:ext uri="{FF2B5EF4-FFF2-40B4-BE49-F238E27FC236}">
                  <a16:creationId xmlns:a16="http://schemas.microsoft.com/office/drawing/2014/main" id="{BA0C6B2A-DF26-453D-A282-51F56DEB87BE}"/>
                </a:ext>
              </a:extLst>
            </p:cNvPr>
            <p:cNvSpPr/>
            <p:nvPr/>
          </p:nvSpPr>
          <p:spPr>
            <a:xfrm>
              <a:off x="18018013" y="3213402"/>
              <a:ext cx="2720653" cy="432000"/>
            </a:xfrm>
            <a:prstGeom prst="chevron">
              <a:avLst>
                <a:gd name="adj" fmla="val 25012"/>
              </a:avLst>
            </a:prstGeom>
            <a:solidFill>
              <a:srgbClr val="F78F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8DFBCB41-06A1-4194-81EE-85C9079906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59545" y="5154840"/>
              <a:ext cx="2205781" cy="1556150"/>
            </a:xfrm>
            <a:prstGeom prst="rect">
              <a:avLst/>
            </a:prstGeom>
          </p:spPr>
        </p:pic>
        <p:pic>
          <p:nvPicPr>
            <p:cNvPr id="292" name="Picture 291">
              <a:extLst>
                <a:ext uri="{FF2B5EF4-FFF2-40B4-BE49-F238E27FC236}">
                  <a16:creationId xmlns:a16="http://schemas.microsoft.com/office/drawing/2014/main" id="{0EF9A155-227B-41A2-8FDF-09D3DC3D2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88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243476" y="2128867"/>
              <a:ext cx="3595842" cy="4605084"/>
            </a:xfrm>
            <a:prstGeom prst="rect">
              <a:avLst/>
            </a:prstGeom>
            <a:effectLst>
              <a:outerShdw blurRad="63500" sx="101000" sy="101000" algn="ctr" rotWithShape="0">
                <a:schemeClr val="accent2">
                  <a:lumMod val="75000"/>
                  <a:alpha val="40000"/>
                </a:schemeClr>
              </a:outerShdw>
              <a:softEdge rad="12700"/>
            </a:effectLst>
          </p:spPr>
        </p:pic>
        <p:pic>
          <p:nvPicPr>
            <p:cNvPr id="293" name="Picture 292">
              <a:extLst>
                <a:ext uri="{FF2B5EF4-FFF2-40B4-BE49-F238E27FC236}">
                  <a16:creationId xmlns:a16="http://schemas.microsoft.com/office/drawing/2014/main" id="{AB85FF70-D149-4190-88D5-49405D610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-1"/>
            <a:stretch/>
          </p:blipFill>
          <p:spPr>
            <a:xfrm>
              <a:off x="15336429" y="4779345"/>
              <a:ext cx="1146147" cy="1931645"/>
            </a:xfrm>
            <a:prstGeom prst="rect">
              <a:avLst/>
            </a:prstGeom>
          </p:spPr>
        </p:pic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218C65E7-3C31-4276-84EA-D7525FACE2A3}"/>
                </a:ext>
              </a:extLst>
            </p:cNvPr>
            <p:cNvSpPr txBox="1"/>
            <p:nvPr/>
          </p:nvSpPr>
          <p:spPr>
            <a:xfrm>
              <a:off x="12769546" y="3747093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Първа</a:t>
              </a:r>
              <a:br>
                <a:rPr lang="bg-BG" dirty="0"/>
              </a:br>
              <a:r>
                <a:rPr lang="bg-BG" dirty="0"/>
                <a:t>Индустриална революция</a:t>
              </a:r>
              <a:r>
                <a:rPr lang="en-US" dirty="0"/>
                <a:t>,</a:t>
              </a:r>
              <a:r>
                <a:rPr lang="bg-BG" dirty="0"/>
                <a:t> </a:t>
              </a:r>
              <a:br>
                <a:rPr lang="en-US" dirty="0"/>
              </a:br>
              <a:r>
                <a:rPr lang="bg-BG" dirty="0"/>
                <a:t>започва в </a:t>
              </a:r>
              <a:br>
                <a:rPr lang="en-US" dirty="0"/>
              </a:br>
              <a:r>
                <a:rPr lang="bg-BG" dirty="0"/>
                <a:t>края на 18 век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7918B45-8178-45C5-9D34-C3D305BDC535}"/>
                </a:ext>
              </a:extLst>
            </p:cNvPr>
            <p:cNvSpPr txBox="1"/>
            <p:nvPr/>
          </p:nvSpPr>
          <p:spPr>
            <a:xfrm>
              <a:off x="14543098" y="3747093"/>
              <a:ext cx="1435118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Втора</a:t>
              </a:r>
              <a:br>
                <a:rPr lang="bg-BG" dirty="0"/>
              </a:br>
              <a:r>
                <a:rPr lang="bg-BG" dirty="0"/>
                <a:t>Индустриална революция</a:t>
              </a:r>
              <a:r>
                <a:rPr lang="en-US" dirty="0"/>
                <a:t>,</a:t>
              </a:r>
              <a:r>
                <a:rPr lang="bg-BG" dirty="0"/>
                <a:t> </a:t>
              </a:r>
              <a:br>
                <a:rPr lang="en-US" dirty="0"/>
              </a:br>
              <a:r>
                <a:rPr lang="bg-BG" dirty="0"/>
                <a:t>започва в </a:t>
              </a:r>
              <a:br>
                <a:rPr lang="en-US" dirty="0"/>
              </a:br>
              <a:r>
                <a:rPr lang="bg-BG" dirty="0"/>
                <a:t>края на 19 век</a:t>
              </a:r>
            </a:p>
          </p:txBody>
        </p: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56D731FC-155E-4163-8921-2B6C3489FC88}"/>
                </a:ext>
              </a:extLst>
            </p:cNvPr>
            <p:cNvSpPr txBox="1"/>
            <p:nvPr/>
          </p:nvSpPr>
          <p:spPr>
            <a:xfrm>
              <a:off x="12769546" y="4844060"/>
              <a:ext cx="1602169" cy="851959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Начало на </a:t>
              </a:r>
              <a:r>
                <a:rPr lang="bg-BG" sz="900" spc="2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индустриализацията,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Задвижена от откриването на парната машина.</a:t>
              </a: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585E07B6-3646-4EBE-84CB-6172515527E7}"/>
                </a:ext>
              </a:extLst>
            </p:cNvPr>
            <p:cNvSpPr txBox="1"/>
            <p:nvPr/>
          </p:nvSpPr>
          <p:spPr>
            <a:xfrm>
              <a:off x="14543098" y="4844060"/>
              <a:ext cx="1305492" cy="1544457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Поява на нови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индустрии,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задвижени с електричество,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Поява на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масовото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производство,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телефона,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осветлението,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самолета.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6A714338-9A57-4412-848E-F1078A3588C8}"/>
                </a:ext>
              </a:extLst>
            </p:cNvPr>
            <p:cNvSpPr txBox="1"/>
            <p:nvPr/>
          </p:nvSpPr>
          <p:spPr>
            <a:xfrm>
              <a:off x="16235180" y="4844060"/>
              <a:ext cx="1305492" cy="1682956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Известна като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дигитална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революция,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Аналоговите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устройства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стават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цифрови,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появяват се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персоналните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компютри и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интернет.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FC7A3AF9-0D49-418E-94D8-EED7B1C91FE3}"/>
                </a:ext>
              </a:extLst>
            </p:cNvPr>
            <p:cNvSpPr txBox="1"/>
            <p:nvPr/>
          </p:nvSpPr>
          <p:spPr>
            <a:xfrm>
              <a:off x="18032406" y="3747093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>
                  <a:latin typeface="Segoe UI Semibold" panose="020B0702040204020203" pitchFamily="34" charset="0"/>
                </a:rPr>
                <a:t>Четвърта</a:t>
              </a:r>
              <a:br>
                <a:rPr lang="bg-BG" dirty="0">
                  <a:latin typeface="Segoe UI Semibold" panose="020B0702040204020203" pitchFamily="34" charset="0"/>
                </a:rPr>
              </a:br>
              <a:r>
                <a:rPr lang="bg-BG" dirty="0">
                  <a:latin typeface="Segoe UI Semibold" panose="020B0702040204020203" pitchFamily="34" charset="0"/>
                </a:rPr>
                <a:t>Индустриална революция, </a:t>
              </a:r>
            </a:p>
            <a:p>
              <a:r>
                <a:rPr lang="bg-BG" dirty="0">
                  <a:latin typeface="Segoe UI Semibold" panose="020B0702040204020203" pitchFamily="34" charset="0"/>
                </a:rPr>
                <a:t>започва в </a:t>
              </a:r>
            </a:p>
            <a:p>
              <a:r>
                <a:rPr lang="bg-BG" dirty="0">
                  <a:latin typeface="Segoe UI Semibold" panose="020B0702040204020203" pitchFamily="34" charset="0"/>
                </a:rPr>
                <a:t>началото на </a:t>
              </a:r>
              <a:r>
                <a:rPr lang="bg-BG" sz="1300" spc="-30" dirty="0">
                  <a:solidFill>
                    <a:schemeClr val="bg1"/>
                  </a:solidFill>
                  <a:latin typeface="Segoe UI Semibold" panose="020B0702040204020203" pitchFamily="34" charset="0"/>
                </a:rPr>
                <a:t>21 век</a:t>
              </a:r>
              <a:endParaRPr lang="bg-BG" dirty="0">
                <a:latin typeface="Segoe UI Semibold" panose="020B0702040204020203" pitchFamily="34" charset="0"/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C628DDA6-8336-4F41-8C62-12EA355DD6D3}"/>
                </a:ext>
              </a:extLst>
            </p:cNvPr>
            <p:cNvSpPr txBox="1"/>
            <p:nvPr/>
          </p:nvSpPr>
          <p:spPr>
            <a:xfrm>
              <a:off x="18032406" y="4844060"/>
              <a:ext cx="2079061" cy="1582929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Размиване на границите </a:t>
              </a:r>
              <a:b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</a:b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между технологии и живот,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Технологиите стават  част от обществото и човешкото тяло,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Примери за иновация са 3D печатът, роботите, изкуствения интелект и нано технологиите,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4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Дигитална Реформа на Икономическата Наука</a:t>
              </a: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C2237F5-ECD4-4B63-8E79-41D75E76AD5B}"/>
                </a:ext>
              </a:extLst>
            </p:cNvPr>
            <p:cNvSpPr txBox="1"/>
            <p:nvPr/>
          </p:nvSpPr>
          <p:spPr>
            <a:xfrm>
              <a:off x="16235180" y="3747093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Трета</a:t>
              </a:r>
              <a:br>
                <a:rPr lang="bg-BG" dirty="0"/>
              </a:br>
              <a:r>
                <a:rPr lang="bg-BG" dirty="0"/>
                <a:t>Индустриална революция, </a:t>
              </a:r>
              <a:br>
                <a:rPr lang="en-US" dirty="0"/>
              </a:br>
              <a:r>
                <a:rPr lang="bg-BG" dirty="0"/>
                <a:t>започва през </a:t>
              </a:r>
            </a:p>
            <a:p>
              <a:r>
                <a:rPr lang="bg-BG" spc="-40" dirty="0"/>
                <a:t>80</a:t>
              </a:r>
              <a:r>
                <a:rPr lang="bg-BG" spc="-40" baseline="30000" dirty="0"/>
                <a:t>те</a:t>
              </a:r>
              <a:r>
                <a:rPr lang="bg-BG" spc="-40" dirty="0"/>
                <a:t> на 20 век</a:t>
              </a:r>
            </a:p>
          </p:txBody>
        </p:sp>
        <p:grpSp>
          <p:nvGrpSpPr>
            <p:cNvPr id="303" name="Group 302">
              <a:extLst>
                <a:ext uri="{FF2B5EF4-FFF2-40B4-BE49-F238E27FC236}">
                  <a16:creationId xmlns:a16="http://schemas.microsoft.com/office/drawing/2014/main" id="{A79C3043-D1C3-4A45-A541-3C0F21528128}"/>
                </a:ext>
              </a:extLst>
            </p:cNvPr>
            <p:cNvGrpSpPr/>
            <p:nvPr/>
          </p:nvGrpSpPr>
          <p:grpSpPr>
            <a:xfrm>
              <a:off x="16240217" y="3629834"/>
              <a:ext cx="0" cy="2762735"/>
              <a:chOff x="3865583" y="-3432792"/>
              <a:chExt cx="0" cy="2762735"/>
            </a:xfrm>
          </p:grpSpPr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78038BAA-8B68-4A43-9BE4-CE2AFC3204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3432792"/>
                <a:ext cx="0" cy="1535104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92FF9BB7-0517-495B-AD28-D49293602A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1750057"/>
                <a:ext cx="0" cy="1080000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4" name="Arrow: Chevron 303">
              <a:extLst>
                <a:ext uri="{FF2B5EF4-FFF2-40B4-BE49-F238E27FC236}">
                  <a16:creationId xmlns:a16="http://schemas.microsoft.com/office/drawing/2014/main" id="{4D948153-E214-46D5-9635-1904FE605A2B}"/>
                </a:ext>
              </a:extLst>
            </p:cNvPr>
            <p:cNvSpPr/>
            <p:nvPr/>
          </p:nvSpPr>
          <p:spPr>
            <a:xfrm>
              <a:off x="16233175" y="3213402"/>
              <a:ext cx="1908000" cy="432000"/>
            </a:xfrm>
            <a:prstGeom prst="chevron">
              <a:avLst>
                <a:gd name="adj" fmla="val 25012"/>
              </a:avLst>
            </a:prstGeom>
            <a:solidFill>
              <a:srgbClr val="FDB3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2542338F-F31D-4F67-AE42-CB5BB99BF756}"/>
                </a:ext>
              </a:extLst>
            </p:cNvPr>
            <p:cNvGrpSpPr/>
            <p:nvPr/>
          </p:nvGrpSpPr>
          <p:grpSpPr>
            <a:xfrm>
              <a:off x="17314261" y="3107272"/>
              <a:ext cx="648000" cy="954000"/>
              <a:chOff x="2549078" y="370642"/>
              <a:chExt cx="648000" cy="954000"/>
            </a:xfrm>
          </p:grpSpPr>
          <p:grpSp>
            <p:nvGrpSpPr>
              <p:cNvPr id="322" name="Group 321">
                <a:extLst>
                  <a:ext uri="{FF2B5EF4-FFF2-40B4-BE49-F238E27FC236}">
                    <a16:creationId xmlns:a16="http://schemas.microsoft.com/office/drawing/2014/main" id="{F66C70D3-01A0-40A8-99BA-5BC949250C83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326" name="Oval 325">
                  <a:extLst>
                    <a:ext uri="{FF2B5EF4-FFF2-40B4-BE49-F238E27FC236}">
                      <a16:creationId xmlns:a16="http://schemas.microsoft.com/office/drawing/2014/main" id="{7A79B6AC-037F-4B9C-83EB-34A8B3D5034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Oval 326">
                  <a:extLst>
                    <a:ext uri="{FF2B5EF4-FFF2-40B4-BE49-F238E27FC236}">
                      <a16:creationId xmlns:a16="http://schemas.microsoft.com/office/drawing/2014/main" id="{BBC80F5D-42E4-4129-8C0D-2ACAB040C3F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DB3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3" name="Group 322">
                <a:extLst>
                  <a:ext uri="{FF2B5EF4-FFF2-40B4-BE49-F238E27FC236}">
                    <a16:creationId xmlns:a16="http://schemas.microsoft.com/office/drawing/2014/main" id="{92022836-0C41-4DC9-AE29-D18A42608CF8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794413"/>
                <a:chOff x="2734372" y="530229"/>
                <a:chExt cx="288227" cy="794413"/>
              </a:xfrm>
            </p:grpSpPr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FA36C315-0F7A-4451-AA11-623B6C1453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396000"/>
                </a:xfrm>
                <a:prstGeom prst="line">
                  <a:avLst/>
                </a:prstGeom>
                <a:ln w="38100">
                  <a:solidFill>
                    <a:srgbClr val="FDB31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5" name="Oval 324">
                  <a:extLst>
                    <a:ext uri="{FF2B5EF4-FFF2-40B4-BE49-F238E27FC236}">
                      <a16:creationId xmlns:a16="http://schemas.microsoft.com/office/drawing/2014/main" id="{C2852CDE-B7EF-465D-AB37-DA33A43D553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3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306" name="Arrow: Chevron 305">
              <a:extLst>
                <a:ext uri="{FF2B5EF4-FFF2-40B4-BE49-F238E27FC236}">
                  <a16:creationId xmlns:a16="http://schemas.microsoft.com/office/drawing/2014/main" id="{2C488CDD-52AB-4025-8A97-864F289D609C}"/>
                </a:ext>
              </a:extLst>
            </p:cNvPr>
            <p:cNvSpPr/>
            <p:nvPr/>
          </p:nvSpPr>
          <p:spPr>
            <a:xfrm>
              <a:off x="14517432" y="3213402"/>
              <a:ext cx="1836000" cy="432000"/>
            </a:xfrm>
            <a:prstGeom prst="chevron">
              <a:avLst>
                <a:gd name="adj" fmla="val 25012"/>
              </a:avLst>
            </a:prstGeom>
            <a:solidFill>
              <a:srgbClr val="10BB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80273804-970B-4C24-8B2F-9843C9517168}"/>
                </a:ext>
              </a:extLst>
            </p:cNvPr>
            <p:cNvGrpSpPr/>
            <p:nvPr/>
          </p:nvGrpSpPr>
          <p:grpSpPr>
            <a:xfrm>
              <a:off x="15521218" y="3107272"/>
              <a:ext cx="648000" cy="1278000"/>
              <a:chOff x="2549078" y="370642"/>
              <a:chExt cx="648000" cy="1278000"/>
            </a:xfrm>
          </p:grpSpPr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79B70C77-49E6-4F1D-BE1F-6073919AF945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320" name="Oval 319">
                  <a:extLst>
                    <a:ext uri="{FF2B5EF4-FFF2-40B4-BE49-F238E27FC236}">
                      <a16:creationId xmlns:a16="http://schemas.microsoft.com/office/drawing/2014/main" id="{8B08BDA2-244C-4D35-A5DA-B80E166AE8E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Oval 320">
                  <a:extLst>
                    <a:ext uri="{FF2B5EF4-FFF2-40B4-BE49-F238E27FC236}">
                      <a16:creationId xmlns:a16="http://schemas.microsoft.com/office/drawing/2014/main" id="{7A713170-9D5F-4442-A271-2D4693D7278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10BB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C2169C3D-9955-4491-A482-A02249EC1563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118413"/>
                <a:chOff x="2734372" y="530229"/>
                <a:chExt cx="288227" cy="1118413"/>
              </a:xfrm>
            </p:grpSpPr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ADB01FEF-687A-469F-B84E-754165974D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720000"/>
                </a:xfrm>
                <a:prstGeom prst="line">
                  <a:avLst/>
                </a:prstGeom>
                <a:ln w="38100">
                  <a:solidFill>
                    <a:srgbClr val="10BBE9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9" name="Oval 318">
                  <a:extLst>
                    <a:ext uri="{FF2B5EF4-FFF2-40B4-BE49-F238E27FC236}">
                      <a16:creationId xmlns:a16="http://schemas.microsoft.com/office/drawing/2014/main" id="{19466FC2-EF59-4B86-838F-B7613994281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308" name="Arrow: Chevron 307">
              <a:extLst>
                <a:ext uri="{FF2B5EF4-FFF2-40B4-BE49-F238E27FC236}">
                  <a16:creationId xmlns:a16="http://schemas.microsoft.com/office/drawing/2014/main" id="{0F7267A6-D6D9-44B2-A886-54B61B5E984A}"/>
                </a:ext>
              </a:extLst>
            </p:cNvPr>
            <p:cNvSpPr/>
            <p:nvPr/>
          </p:nvSpPr>
          <p:spPr>
            <a:xfrm>
              <a:off x="12815034" y="3213402"/>
              <a:ext cx="1835741" cy="432000"/>
            </a:xfrm>
            <a:prstGeom prst="chevron">
              <a:avLst>
                <a:gd name="adj" fmla="val 25012"/>
              </a:avLst>
            </a:prstGeom>
            <a:solidFill>
              <a:srgbClr val="8F7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8C097EC3-F9B9-4960-B983-BD021EF121CF}"/>
                </a:ext>
              </a:extLst>
            </p:cNvPr>
            <p:cNvGrpSpPr/>
            <p:nvPr/>
          </p:nvGrpSpPr>
          <p:grpSpPr>
            <a:xfrm>
              <a:off x="13809440" y="3107272"/>
              <a:ext cx="648000" cy="1926000"/>
              <a:chOff x="2549078" y="370642"/>
              <a:chExt cx="648000" cy="1926000"/>
            </a:xfrm>
          </p:grpSpPr>
          <p:grpSp>
            <p:nvGrpSpPr>
              <p:cNvPr id="310" name="Group 309">
                <a:extLst>
                  <a:ext uri="{FF2B5EF4-FFF2-40B4-BE49-F238E27FC236}">
                    <a16:creationId xmlns:a16="http://schemas.microsoft.com/office/drawing/2014/main" id="{ED78C064-7BE3-405A-84AC-F364F705EAD0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314" name="Oval 313">
                  <a:extLst>
                    <a:ext uri="{FF2B5EF4-FFF2-40B4-BE49-F238E27FC236}">
                      <a16:creationId xmlns:a16="http://schemas.microsoft.com/office/drawing/2014/main" id="{B464C35D-F41A-4D23-8336-804F81479FF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>
                  <a:extLst>
                    <a:ext uri="{FF2B5EF4-FFF2-40B4-BE49-F238E27FC236}">
                      <a16:creationId xmlns:a16="http://schemas.microsoft.com/office/drawing/2014/main" id="{4F8740E3-5AEF-4D02-8F30-B1947AD8237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8F7B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F91595C4-1554-493F-8A47-E9299455AC25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766413"/>
                <a:chOff x="2734372" y="530229"/>
                <a:chExt cx="288227" cy="1766413"/>
              </a:xfrm>
            </p:grpSpPr>
            <p:cxnSp>
              <p:nvCxnSpPr>
                <p:cNvPr id="312" name="Straight Connector 311">
                  <a:extLst>
                    <a:ext uri="{FF2B5EF4-FFF2-40B4-BE49-F238E27FC236}">
                      <a16:creationId xmlns:a16="http://schemas.microsoft.com/office/drawing/2014/main" id="{BA3DBC16-AE98-4438-A24B-C914AFEAB5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1368000"/>
                </a:xfrm>
                <a:prstGeom prst="line">
                  <a:avLst/>
                </a:prstGeom>
                <a:ln w="38100">
                  <a:solidFill>
                    <a:srgbClr val="8F7BB8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3" name="Oval 312">
                  <a:extLst>
                    <a:ext uri="{FF2B5EF4-FFF2-40B4-BE49-F238E27FC236}">
                      <a16:creationId xmlns:a16="http://schemas.microsoft.com/office/drawing/2014/main" id="{55922C80-E13E-45A0-A067-F767DA39B47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36" name="Group 335">
              <a:extLst>
                <a:ext uri="{FF2B5EF4-FFF2-40B4-BE49-F238E27FC236}">
                  <a16:creationId xmlns:a16="http://schemas.microsoft.com/office/drawing/2014/main" id="{19346FE9-4894-4244-A7DA-B714289A7A64}"/>
                </a:ext>
              </a:extLst>
            </p:cNvPr>
            <p:cNvGrpSpPr/>
            <p:nvPr/>
          </p:nvGrpSpPr>
          <p:grpSpPr>
            <a:xfrm>
              <a:off x="18950200" y="3107272"/>
              <a:ext cx="648000" cy="882000"/>
              <a:chOff x="2549078" y="370642"/>
              <a:chExt cx="648000" cy="882000"/>
            </a:xfrm>
          </p:grpSpPr>
          <p:grpSp>
            <p:nvGrpSpPr>
              <p:cNvPr id="337" name="Group 336">
                <a:extLst>
                  <a:ext uri="{FF2B5EF4-FFF2-40B4-BE49-F238E27FC236}">
                    <a16:creationId xmlns:a16="http://schemas.microsoft.com/office/drawing/2014/main" id="{D46ABA44-92AB-4F9C-A747-40F3E2943593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341" name="Oval 340">
                  <a:extLst>
                    <a:ext uri="{FF2B5EF4-FFF2-40B4-BE49-F238E27FC236}">
                      <a16:creationId xmlns:a16="http://schemas.microsoft.com/office/drawing/2014/main" id="{90C877E4-F9F7-4CF1-B426-5B6ED32E4E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2" name="Oval 341">
                  <a:extLst>
                    <a:ext uri="{FF2B5EF4-FFF2-40B4-BE49-F238E27FC236}">
                      <a16:creationId xmlns:a16="http://schemas.microsoft.com/office/drawing/2014/main" id="{04AE2732-630B-4565-B113-9FCB3025A5A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78F3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031EE10D-166D-40DD-AA75-FCB661474A93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722413"/>
                <a:chOff x="2734372" y="530229"/>
                <a:chExt cx="288227" cy="722413"/>
              </a:xfrm>
            </p:grpSpPr>
            <p:cxnSp>
              <p:nvCxnSpPr>
                <p:cNvPr id="339" name="Straight Connector 338">
                  <a:extLst>
                    <a:ext uri="{FF2B5EF4-FFF2-40B4-BE49-F238E27FC236}">
                      <a16:creationId xmlns:a16="http://schemas.microsoft.com/office/drawing/2014/main" id="{44D7F7E8-2979-4CAA-B124-C9EEC3A126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324000"/>
                </a:xfrm>
                <a:prstGeom prst="line">
                  <a:avLst/>
                </a:prstGeom>
                <a:ln w="38100">
                  <a:solidFill>
                    <a:srgbClr val="F78F3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0" name="Oval 339">
                  <a:extLst>
                    <a:ext uri="{FF2B5EF4-FFF2-40B4-BE49-F238E27FC236}">
                      <a16:creationId xmlns:a16="http://schemas.microsoft.com/office/drawing/2014/main" id="{2F658687-5E99-4942-AE92-C7FF371333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78265BD-D2BC-407C-929F-8764BC8EB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42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roup 227">
            <a:extLst>
              <a:ext uri="{FF2B5EF4-FFF2-40B4-BE49-F238E27FC236}">
                <a16:creationId xmlns:a16="http://schemas.microsoft.com/office/drawing/2014/main" id="{C3012CB9-A225-4FE0-98F2-9B46411AE089}"/>
              </a:ext>
            </a:extLst>
          </p:cNvPr>
          <p:cNvGrpSpPr/>
          <p:nvPr/>
        </p:nvGrpSpPr>
        <p:grpSpPr>
          <a:xfrm>
            <a:off x="1046841" y="1123174"/>
            <a:ext cx="10098318" cy="4611652"/>
            <a:chOff x="483616" y="-4750628"/>
            <a:chExt cx="10098318" cy="4611652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9B2E384-067B-401E-85E0-0514774F221D}"/>
                </a:ext>
              </a:extLst>
            </p:cNvPr>
            <p:cNvCxnSpPr>
              <a:cxnSpLocks/>
            </p:cNvCxnSpPr>
            <p:nvPr/>
          </p:nvCxnSpPr>
          <p:spPr>
            <a:xfrm>
              <a:off x="7615006" y="-3309929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2714A42-FE2C-4C90-B5FE-014E0B1712F2}"/>
                </a:ext>
              </a:extLst>
            </p:cNvPr>
            <p:cNvSpPr/>
            <p:nvPr/>
          </p:nvSpPr>
          <p:spPr>
            <a:xfrm>
              <a:off x="483616" y="-4339221"/>
              <a:ext cx="10098318" cy="4200245"/>
            </a:xfrm>
            <a:prstGeom prst="rect">
              <a:avLst/>
            </a:prstGeom>
            <a:gradFill>
              <a:gsLst>
                <a:gs pos="1500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348E461-37D8-40CF-A824-1C58EB9E4CEE}"/>
                </a:ext>
              </a:extLst>
            </p:cNvPr>
            <p:cNvCxnSpPr>
              <a:cxnSpLocks/>
            </p:cNvCxnSpPr>
            <p:nvPr/>
          </p:nvCxnSpPr>
          <p:spPr>
            <a:xfrm>
              <a:off x="2261237" y="-3309929"/>
              <a:ext cx="0" cy="170416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6FD75E4-F4F1-4866-B1DA-FD8AF94A4046}"/>
                </a:ext>
              </a:extLst>
            </p:cNvPr>
            <p:cNvSpPr txBox="1"/>
            <p:nvPr/>
          </p:nvSpPr>
          <p:spPr>
            <a:xfrm>
              <a:off x="483616" y="-4339221"/>
              <a:ext cx="5212261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bg-BG"/>
              </a:defPPr>
              <a:lvl1pPr algn="ctr">
                <a:defRPr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r>
                <a:rPr lang="bg-BG" dirty="0"/>
                <a:t>Индустриални революции, изминали през времето</a:t>
              </a: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D66B835-C2D2-44AA-8AE9-DA78BB9D2260}"/>
                </a:ext>
              </a:extLst>
            </p:cNvPr>
            <p:cNvCxnSpPr>
              <a:cxnSpLocks/>
            </p:cNvCxnSpPr>
            <p:nvPr/>
          </p:nvCxnSpPr>
          <p:spPr>
            <a:xfrm>
              <a:off x="5754073" y="-3309929"/>
              <a:ext cx="0" cy="313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BABFFEE6-0B28-401C-8311-FFD5E90BED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4863593" y="-2397225"/>
              <a:ext cx="891622" cy="2257557"/>
            </a:xfrm>
            <a:prstGeom prst="rect">
              <a:avLst/>
            </a:prstGeom>
          </p:spPr>
        </p:pic>
        <p:sp>
          <p:nvSpPr>
            <p:cNvPr id="119" name="Arrow: Chevron 118">
              <a:extLst>
                <a:ext uri="{FF2B5EF4-FFF2-40B4-BE49-F238E27FC236}">
                  <a16:creationId xmlns:a16="http://schemas.microsoft.com/office/drawing/2014/main" id="{5D1921AC-9122-4D39-8311-5DC0E6B11A78}"/>
                </a:ext>
              </a:extLst>
            </p:cNvPr>
            <p:cNvSpPr/>
            <p:nvPr/>
          </p:nvSpPr>
          <p:spPr>
            <a:xfrm>
              <a:off x="5742439" y="-3849224"/>
              <a:ext cx="2720653" cy="432000"/>
            </a:xfrm>
            <a:prstGeom prst="chevron">
              <a:avLst>
                <a:gd name="adj" fmla="val 25012"/>
              </a:avLst>
            </a:prstGeom>
            <a:solidFill>
              <a:srgbClr val="F78F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39302757-C7AC-407D-808A-E528F474D6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3971" y="-1695126"/>
              <a:ext cx="2205781" cy="1556150"/>
            </a:xfrm>
            <a:prstGeom prst="rect">
              <a:avLst/>
            </a:prstGeom>
          </p:spPr>
        </p:pic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209E1AD2-FF9C-4399-8D4B-4576AFCFE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88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67902" y="-4750628"/>
              <a:ext cx="3595842" cy="4605084"/>
            </a:xfrm>
            <a:prstGeom prst="rect">
              <a:avLst/>
            </a:prstGeom>
            <a:effectLst>
              <a:outerShdw blurRad="63500" sx="101000" sy="101000" algn="ctr" rotWithShape="0">
                <a:schemeClr val="accent2">
                  <a:lumMod val="75000"/>
                  <a:alpha val="40000"/>
                </a:schemeClr>
              </a:outerShdw>
              <a:softEdge rad="12700"/>
            </a:effectLst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015A68DD-EC19-4EB6-85D2-C58376373E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colorTemperature colorTemp="8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-1"/>
            <a:stretch/>
          </p:blipFill>
          <p:spPr>
            <a:xfrm>
              <a:off x="3060855" y="-2070621"/>
              <a:ext cx="1146147" cy="1931645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C599E26-6F42-425E-8E9D-34368C56786B}"/>
                </a:ext>
              </a:extLst>
            </p:cNvPr>
            <p:cNvSpPr txBox="1"/>
            <p:nvPr/>
          </p:nvSpPr>
          <p:spPr>
            <a:xfrm>
              <a:off x="493972" y="-3283634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Първа</a:t>
              </a:r>
              <a:b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Индустриална революция</a:t>
              </a:r>
              <a: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,</a:t>
              </a: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 </a:t>
              </a:r>
              <a:b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започва в </a:t>
              </a:r>
              <a:b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края на 18 век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C90D550-AE3C-4E34-BBA4-60A452288FC8}"/>
                </a:ext>
              </a:extLst>
            </p:cNvPr>
            <p:cNvSpPr txBox="1"/>
            <p:nvPr/>
          </p:nvSpPr>
          <p:spPr>
            <a:xfrm>
              <a:off x="2267524" y="-3283634"/>
              <a:ext cx="1435118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Втора</a:t>
              </a:r>
              <a:b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Индустриална революция</a:t>
              </a:r>
              <a: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,</a:t>
              </a: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 </a:t>
              </a:r>
              <a:b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започва в </a:t>
              </a:r>
              <a:b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края на 19 век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DCAEB3AC-C236-40C1-9B7A-3340A6582F03}"/>
                </a:ext>
              </a:extLst>
            </p:cNvPr>
            <p:cNvSpPr txBox="1"/>
            <p:nvPr/>
          </p:nvSpPr>
          <p:spPr>
            <a:xfrm>
              <a:off x="493972" y="-2144135"/>
              <a:ext cx="1602169" cy="851959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Начало на индустриализацията,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Задвижена от откриването на парната машина.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E1C5DCDE-83AB-4060-B5F1-066B36F69877}"/>
                </a:ext>
              </a:extLst>
            </p:cNvPr>
            <p:cNvSpPr txBox="1"/>
            <p:nvPr/>
          </p:nvSpPr>
          <p:spPr>
            <a:xfrm>
              <a:off x="2267524" y="-2144135"/>
              <a:ext cx="1305492" cy="1544457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Поява на нови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индустрии,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задвижени с електричество,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Поява на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масовото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производство,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телефона,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осветлението,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самолета.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825CD46-B9BA-4152-A069-E67B9847F614}"/>
                </a:ext>
              </a:extLst>
            </p:cNvPr>
            <p:cNvSpPr txBox="1"/>
            <p:nvPr/>
          </p:nvSpPr>
          <p:spPr>
            <a:xfrm>
              <a:off x="3959606" y="-2144135"/>
              <a:ext cx="1305492" cy="1682956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Известна като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дигитална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революция,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Аналоговите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устройства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стават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цифрови,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появяват се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персоналните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компютри и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интернет.</a:t>
              </a: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AEC69278-6A88-477D-8C35-24202F428AE3}"/>
                </a:ext>
              </a:extLst>
            </p:cNvPr>
            <p:cNvGrpSpPr/>
            <p:nvPr/>
          </p:nvGrpSpPr>
          <p:grpSpPr>
            <a:xfrm>
              <a:off x="6674626" y="-3955354"/>
              <a:ext cx="648000" cy="1361950"/>
              <a:chOff x="2549078" y="370642"/>
              <a:chExt cx="648000" cy="136195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947F8161-D4D5-4884-B377-96013673E5E8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152295EB-F45B-409B-9CF5-C9C2F4EEB65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CD368424-78BC-4D1A-BE8A-B5E9B8B896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78F3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C333EC02-396A-4349-9021-7FFA84A49560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CAB13112-1C25-413C-AB6D-757D0F4A4C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F78F3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4DD47CFA-815F-4B70-83E0-A8B6C501E14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</a:p>
              </p:txBody>
            </p:sp>
          </p:grp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67DB58BE-50D7-418D-BD3C-D16BA4830410}"/>
                </a:ext>
              </a:extLst>
            </p:cNvPr>
            <p:cNvSpPr txBox="1"/>
            <p:nvPr/>
          </p:nvSpPr>
          <p:spPr>
            <a:xfrm>
              <a:off x="5756832" y="-3283634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Четвърта</a:t>
              </a:r>
              <a:br>
                <a:rPr lang="bg-BG" dirty="0"/>
              </a:br>
              <a:r>
                <a:rPr lang="bg-BG" dirty="0"/>
                <a:t>Индустриална революция, </a:t>
              </a:r>
            </a:p>
            <a:p>
              <a:r>
                <a:rPr lang="bg-BG" dirty="0"/>
                <a:t>започва в </a:t>
              </a:r>
            </a:p>
            <a:p>
              <a:r>
                <a:rPr lang="bg-BG" dirty="0"/>
                <a:t>началото на </a:t>
              </a:r>
              <a:r>
                <a:rPr lang="bg-BG" sz="1300" spc="-3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21 век</a:t>
              </a:r>
              <a:endParaRPr lang="bg-BG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2179194-9B7C-440F-8F3F-B5D72CE29D09}"/>
                </a:ext>
              </a:extLst>
            </p:cNvPr>
            <p:cNvSpPr txBox="1"/>
            <p:nvPr/>
          </p:nvSpPr>
          <p:spPr>
            <a:xfrm>
              <a:off x="5756832" y="-2144135"/>
              <a:ext cx="2079061" cy="1444429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Размиване на границите </a:t>
              </a:r>
              <a:b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</a:b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между технологии и живот,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Технологиите стават  част от обществото и човешкото тяло,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Примери за иновация са 3D печатът, роботите, изкуствения интелект и нано технологиите,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900" spc="-20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Дигитална Реформа на Икономическата Наука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7C9AF4C-BB1A-4312-BF35-A1292CF14762}"/>
                </a:ext>
              </a:extLst>
            </p:cNvPr>
            <p:cNvSpPr txBox="1"/>
            <p:nvPr/>
          </p:nvSpPr>
          <p:spPr>
            <a:xfrm>
              <a:off x="3959606" y="-3283634"/>
              <a:ext cx="1602169" cy="1082792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Трета</a:t>
              </a:r>
              <a:b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Индустриална революция, </a:t>
              </a:r>
              <a:br>
                <a:rPr lang="en-US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</a:br>
              <a:r>
                <a:rPr lang="bg-BG" sz="1300" spc="-2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започва през </a:t>
              </a:r>
            </a:p>
            <a:p>
              <a:r>
                <a:rPr lang="bg-BG" sz="1300" spc="-3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80</a:t>
              </a:r>
              <a:r>
                <a:rPr lang="bg-BG" sz="1300" spc="-30" baseline="3000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те</a:t>
              </a:r>
              <a:r>
                <a:rPr lang="bg-BG" sz="1300" spc="-30" dirty="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rPr>
                <a:t> на 20 век</a:t>
              </a:r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A70EBABD-6D55-4609-A864-59D74FF5ECEE}"/>
                </a:ext>
              </a:extLst>
            </p:cNvPr>
            <p:cNvGrpSpPr/>
            <p:nvPr/>
          </p:nvGrpSpPr>
          <p:grpSpPr>
            <a:xfrm>
              <a:off x="3964643" y="-3309929"/>
              <a:ext cx="0" cy="2816296"/>
              <a:chOff x="3865583" y="-3309929"/>
              <a:chExt cx="0" cy="2816296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A9121EC-E31B-4DFE-8AAD-169349DB99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3309929"/>
                <a:ext cx="0" cy="1535104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24F77403-D0E0-4EA8-AB68-6EBFA743AA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1479550"/>
                <a:ext cx="0" cy="985917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" name="Arrow: Chevron 145">
              <a:extLst>
                <a:ext uri="{FF2B5EF4-FFF2-40B4-BE49-F238E27FC236}">
                  <a16:creationId xmlns:a16="http://schemas.microsoft.com/office/drawing/2014/main" id="{A8145E1E-0DD4-4E63-AB81-1CAB7A93E120}"/>
                </a:ext>
              </a:extLst>
            </p:cNvPr>
            <p:cNvSpPr/>
            <p:nvPr/>
          </p:nvSpPr>
          <p:spPr>
            <a:xfrm>
              <a:off x="3957601" y="-3849224"/>
              <a:ext cx="1908000" cy="432000"/>
            </a:xfrm>
            <a:prstGeom prst="chevron">
              <a:avLst>
                <a:gd name="adj" fmla="val 25012"/>
              </a:avLst>
            </a:prstGeom>
            <a:solidFill>
              <a:srgbClr val="FDB3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F0907024-B0F8-426A-9606-09A5C63FF5DF}"/>
                </a:ext>
              </a:extLst>
            </p:cNvPr>
            <p:cNvGrpSpPr/>
            <p:nvPr/>
          </p:nvGrpSpPr>
          <p:grpSpPr>
            <a:xfrm>
              <a:off x="5038687" y="-3955354"/>
              <a:ext cx="648000" cy="1361950"/>
              <a:chOff x="2549078" y="370642"/>
              <a:chExt cx="648000" cy="1361950"/>
            </a:xfrm>
          </p:grpSpPr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0313BF0A-C045-4A40-8E34-F35F03F6F825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52" name="Oval 151">
                  <a:extLst>
                    <a:ext uri="{FF2B5EF4-FFF2-40B4-BE49-F238E27FC236}">
                      <a16:creationId xmlns:a16="http://schemas.microsoft.com/office/drawing/2014/main" id="{396F2CBC-1C2D-48E2-A568-8E479ED8AE2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>
                  <a:extLst>
                    <a:ext uri="{FF2B5EF4-FFF2-40B4-BE49-F238E27FC236}">
                      <a16:creationId xmlns:a16="http://schemas.microsoft.com/office/drawing/2014/main" id="{28BC5FEA-A735-4FB6-A972-47F44BBD21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DB3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92C015C4-535B-415B-AF8F-70059C7A759C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07FBD976-A1AE-4B5F-AC3D-0327FD6616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FDB31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1" name="Oval 150">
                  <a:extLst>
                    <a:ext uri="{FF2B5EF4-FFF2-40B4-BE49-F238E27FC236}">
                      <a16:creationId xmlns:a16="http://schemas.microsoft.com/office/drawing/2014/main" id="{2207F0CA-931F-47D6-964B-3B82B20CDE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3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54" name="Arrow: Chevron 153">
              <a:extLst>
                <a:ext uri="{FF2B5EF4-FFF2-40B4-BE49-F238E27FC236}">
                  <a16:creationId xmlns:a16="http://schemas.microsoft.com/office/drawing/2014/main" id="{7D821189-1A27-4F17-AE59-5A76A75480BE}"/>
                </a:ext>
              </a:extLst>
            </p:cNvPr>
            <p:cNvSpPr/>
            <p:nvPr/>
          </p:nvSpPr>
          <p:spPr>
            <a:xfrm>
              <a:off x="2241858" y="-3849224"/>
              <a:ext cx="1836000" cy="432000"/>
            </a:xfrm>
            <a:prstGeom prst="chevron">
              <a:avLst>
                <a:gd name="adj" fmla="val 25012"/>
              </a:avLst>
            </a:prstGeom>
            <a:solidFill>
              <a:srgbClr val="10BB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4E1FC3C-C8F2-4ED5-83BD-94D9378240FE}"/>
                </a:ext>
              </a:extLst>
            </p:cNvPr>
            <p:cNvGrpSpPr/>
            <p:nvPr/>
          </p:nvGrpSpPr>
          <p:grpSpPr>
            <a:xfrm>
              <a:off x="3245644" y="-3955354"/>
              <a:ext cx="648000" cy="1361950"/>
              <a:chOff x="2549078" y="370642"/>
              <a:chExt cx="648000" cy="1361950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BD057347-5CB8-4454-B173-1D9E06EF745B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60" name="Oval 159">
                  <a:extLst>
                    <a:ext uri="{FF2B5EF4-FFF2-40B4-BE49-F238E27FC236}">
                      <a16:creationId xmlns:a16="http://schemas.microsoft.com/office/drawing/2014/main" id="{E1FCDC4F-C4E8-4C19-84BF-4EE897FD118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>
                  <a:extLst>
                    <a:ext uri="{FF2B5EF4-FFF2-40B4-BE49-F238E27FC236}">
                      <a16:creationId xmlns:a16="http://schemas.microsoft.com/office/drawing/2014/main" id="{2794D175-A923-42D5-AD9E-8D86A5E63BF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10BB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5676E423-8FD1-4642-BD84-91F6BDADC6CF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869B0DED-7E31-4A6F-90D2-A9FD543245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10BBE9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9" name="Oval 158">
                  <a:extLst>
                    <a:ext uri="{FF2B5EF4-FFF2-40B4-BE49-F238E27FC236}">
                      <a16:creationId xmlns:a16="http://schemas.microsoft.com/office/drawing/2014/main" id="{C1908539-40B2-4B72-8E3A-1D92EB2AF54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62" name="Arrow: Chevron 161">
              <a:extLst>
                <a:ext uri="{FF2B5EF4-FFF2-40B4-BE49-F238E27FC236}">
                  <a16:creationId xmlns:a16="http://schemas.microsoft.com/office/drawing/2014/main" id="{2CD667E5-DF5E-43B2-9114-30E0909A989C}"/>
                </a:ext>
              </a:extLst>
            </p:cNvPr>
            <p:cNvSpPr/>
            <p:nvPr/>
          </p:nvSpPr>
          <p:spPr>
            <a:xfrm>
              <a:off x="539460" y="-3849224"/>
              <a:ext cx="1835741" cy="432000"/>
            </a:xfrm>
            <a:prstGeom prst="chevron">
              <a:avLst>
                <a:gd name="adj" fmla="val 25012"/>
              </a:avLst>
            </a:prstGeom>
            <a:solidFill>
              <a:srgbClr val="8F7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575528F6-6B71-40D0-BC22-AEFEDE2B46A9}"/>
                </a:ext>
              </a:extLst>
            </p:cNvPr>
            <p:cNvGrpSpPr/>
            <p:nvPr/>
          </p:nvGrpSpPr>
          <p:grpSpPr>
            <a:xfrm>
              <a:off x="1533866" y="-3955354"/>
              <a:ext cx="648000" cy="1361950"/>
              <a:chOff x="2549078" y="370642"/>
              <a:chExt cx="648000" cy="1361950"/>
            </a:xfrm>
          </p:grpSpPr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2F612C1C-AE14-4E57-9DA6-C7D7306A1DB4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A80C5E87-E704-4CA6-9A7C-1B91DBA3AC8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F962C7C3-0BF1-4A62-9F54-AE779987E80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8F7B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D51F409C-688A-41A1-B9DB-B9FBD3B720F9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202363"/>
                <a:chOff x="2734372" y="530229"/>
                <a:chExt cx="288227" cy="1202363"/>
              </a:xfrm>
            </p:grpSpPr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FD7162CD-0C09-4F68-822C-CF1065B1C7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803950"/>
                </a:xfrm>
                <a:prstGeom prst="line">
                  <a:avLst/>
                </a:prstGeom>
                <a:ln w="38100">
                  <a:solidFill>
                    <a:srgbClr val="8F7BB8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7" name="Oval 166">
                  <a:extLst>
                    <a:ext uri="{FF2B5EF4-FFF2-40B4-BE49-F238E27FC236}">
                      <a16:creationId xmlns:a16="http://schemas.microsoft.com/office/drawing/2014/main" id="{2EB42BA2-4122-4C50-9BBF-B1689925512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4891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E9F338-B450-4898-BE10-80ADA1DD89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7140" y="-2947069"/>
            <a:ext cx="9643636" cy="4926506"/>
          </a:xfrm>
          <a:prstGeom prst="rect">
            <a:avLst/>
          </a:prstGeom>
        </p:spPr>
      </p:pic>
      <p:pic>
        <p:nvPicPr>
          <p:cNvPr id="9" name="Picture 8" descr="A picture containing train, track, white, black&#10;&#10;Description automatically generated">
            <a:extLst>
              <a:ext uri="{FF2B5EF4-FFF2-40B4-BE49-F238E27FC236}">
                <a16:creationId xmlns:a16="http://schemas.microsoft.com/office/drawing/2014/main" id="{0752D9D3-65CC-4743-B9B9-F4F36245F4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51578" y="3039736"/>
            <a:ext cx="8644877" cy="5084505"/>
          </a:xfrm>
          <a:prstGeom prst="rect">
            <a:avLst/>
          </a:prstGeom>
        </p:spPr>
      </p:pic>
      <p:grpSp>
        <p:nvGrpSpPr>
          <p:cNvPr id="75" name="Group 74">
            <a:extLst>
              <a:ext uri="{FF2B5EF4-FFF2-40B4-BE49-F238E27FC236}">
                <a16:creationId xmlns:a16="http://schemas.microsoft.com/office/drawing/2014/main" id="{88BB1A0A-7EA4-4C16-8CD8-B52055EB42F3}"/>
              </a:ext>
            </a:extLst>
          </p:cNvPr>
          <p:cNvGrpSpPr/>
          <p:nvPr/>
        </p:nvGrpSpPr>
        <p:grpSpPr>
          <a:xfrm>
            <a:off x="0" y="1979437"/>
            <a:ext cx="12192000" cy="4893077"/>
            <a:chOff x="0" y="1964924"/>
            <a:chExt cx="12192000" cy="4893077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91FDAF5-A90A-4299-AC04-590A147C73AE}"/>
                </a:ext>
              </a:extLst>
            </p:cNvPr>
            <p:cNvSpPr/>
            <p:nvPr/>
          </p:nvSpPr>
          <p:spPr>
            <a:xfrm>
              <a:off x="0" y="1964924"/>
              <a:ext cx="12192000" cy="4893076"/>
            </a:xfrm>
            <a:prstGeom prst="rect">
              <a:avLst/>
            </a:prstGeom>
            <a:gradFill>
              <a:gsLst>
                <a:gs pos="1500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11E5324D-72A4-4138-A93C-1A62CA7F0D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t="-16" r="22433"/>
            <a:stretch/>
          </p:blipFill>
          <p:spPr>
            <a:xfrm>
              <a:off x="4703621" y="1964925"/>
              <a:ext cx="7488379" cy="4893076"/>
            </a:xfrm>
            <a:prstGeom prst="rect">
              <a:avLst/>
            </a:prstGeom>
          </p:spPr>
        </p:pic>
        <p:pic>
          <p:nvPicPr>
            <p:cNvPr id="80" name="Picture 79" descr="A picture containing indoor, chessman, single, dark&#10;&#10;Description automatically generated">
              <a:extLst>
                <a:ext uri="{FF2B5EF4-FFF2-40B4-BE49-F238E27FC236}">
                  <a16:creationId xmlns:a16="http://schemas.microsoft.com/office/drawing/2014/main" id="{9025E64B-9737-4469-9624-471C8227E8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82622" y="4502062"/>
              <a:ext cx="1309102" cy="2355938"/>
            </a:xfrm>
            <a:prstGeom prst="rect">
              <a:avLst/>
            </a:prstGeom>
          </p:spPr>
        </p:pic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82E14EDF-A4F7-46DD-B2A0-646E2A3A4B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15607" y="4262249"/>
              <a:ext cx="3690529" cy="2595751"/>
            </a:xfrm>
            <a:prstGeom prst="rect">
              <a:avLst/>
            </a:prstGeom>
          </p:spPr>
        </p:pic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0563FDB4-CFFC-4375-A04D-34EAA1CE52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924" r="77"/>
            <a:stretch/>
          </p:blipFill>
          <p:spPr>
            <a:xfrm>
              <a:off x="0" y="3398680"/>
              <a:ext cx="2864067" cy="3459320"/>
            </a:xfrm>
            <a:prstGeom prst="rect">
              <a:avLst/>
            </a:prstGeom>
          </p:spPr>
        </p:pic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0B363151-A3E8-45F8-A629-510505AFB579}"/>
                </a:ext>
              </a:extLst>
            </p:cNvPr>
            <p:cNvCxnSpPr>
              <a:cxnSpLocks/>
            </p:cNvCxnSpPr>
            <p:nvPr/>
          </p:nvCxnSpPr>
          <p:spPr>
            <a:xfrm>
              <a:off x="2137430" y="3062574"/>
              <a:ext cx="0" cy="1692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830B1A6-B960-4D58-82AE-C6BBB6DD9072}"/>
                </a:ext>
              </a:extLst>
            </p:cNvPr>
            <p:cNvSpPr txBox="1"/>
            <p:nvPr/>
          </p:nvSpPr>
          <p:spPr>
            <a:xfrm>
              <a:off x="27186" y="2020772"/>
              <a:ext cx="7639747" cy="4070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bg-BG"/>
              </a:defPPr>
              <a:lvl1pPr algn="ctr">
                <a:defRPr>
                  <a:solidFill>
                    <a:schemeClr val="lt1"/>
                  </a:solidFill>
                  <a:latin typeface="+mn-lt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</a:defRPr>
              </a:lvl9pPr>
            </a:lstStyle>
            <a:p>
              <a:pPr algn="l"/>
              <a:r>
                <a:rPr lang="bg-BG" sz="2000" dirty="0">
                  <a:latin typeface="Segoe UI" panose="020B0502040204020203" pitchFamily="34" charset="0"/>
                  <a:cs typeface="Segoe UI" panose="020B0502040204020203" pitchFamily="34" charset="0"/>
                </a:rPr>
                <a:t>Индустриални революции, изминали през времето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1188206-66AE-4DE2-8047-FA0B0E17765E}"/>
                </a:ext>
              </a:extLst>
            </p:cNvPr>
            <p:cNvCxnSpPr>
              <a:cxnSpLocks/>
            </p:cNvCxnSpPr>
            <p:nvPr/>
          </p:nvCxnSpPr>
          <p:spPr>
            <a:xfrm>
              <a:off x="6332789" y="3025223"/>
              <a:ext cx="0" cy="129600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Arrow: Chevron 85">
              <a:extLst>
                <a:ext uri="{FF2B5EF4-FFF2-40B4-BE49-F238E27FC236}">
                  <a16:creationId xmlns:a16="http://schemas.microsoft.com/office/drawing/2014/main" id="{EFBFB6D7-6664-44A3-A2C9-E2FE495EAB52}"/>
                </a:ext>
              </a:extLst>
            </p:cNvPr>
            <p:cNvSpPr/>
            <p:nvPr/>
          </p:nvSpPr>
          <p:spPr>
            <a:xfrm>
              <a:off x="2948928" y="2624856"/>
              <a:ext cx="9135926" cy="519441"/>
            </a:xfrm>
            <a:prstGeom prst="chevron">
              <a:avLst>
                <a:gd name="adj" fmla="val 25012"/>
              </a:avLst>
            </a:prstGeom>
            <a:solidFill>
              <a:srgbClr val="F78F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AC1A87D-2787-4191-ADE2-9E58984CAEEE}"/>
                </a:ext>
              </a:extLst>
            </p:cNvPr>
            <p:cNvSpPr txBox="1"/>
            <p:nvPr/>
          </p:nvSpPr>
          <p:spPr>
            <a:xfrm>
              <a:off x="58172" y="3266571"/>
              <a:ext cx="1926464" cy="1301960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Първа</a:t>
              </a:r>
              <a:br>
                <a:rPr lang="bg-BG" dirty="0"/>
              </a:br>
              <a:r>
                <a:rPr lang="bg-BG" dirty="0"/>
                <a:t>Индустриална революция</a:t>
              </a:r>
              <a:r>
                <a:rPr lang="en-US" dirty="0"/>
                <a:t>,</a:t>
              </a:r>
              <a:r>
                <a:rPr lang="bg-BG" dirty="0"/>
                <a:t> </a:t>
              </a:r>
              <a:br>
                <a:rPr lang="en-US" dirty="0"/>
              </a:br>
              <a:r>
                <a:rPr lang="bg-BG" dirty="0"/>
                <a:t>започва в </a:t>
              </a:r>
              <a:br>
                <a:rPr lang="en-US" dirty="0"/>
              </a:br>
              <a:r>
                <a:rPr lang="bg-BG" dirty="0"/>
                <a:t>края на 18 век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50D7E43-2383-47B7-A138-F78A37FE36EA}"/>
                </a:ext>
              </a:extLst>
            </p:cNvPr>
            <p:cNvSpPr txBox="1"/>
            <p:nvPr/>
          </p:nvSpPr>
          <p:spPr>
            <a:xfrm>
              <a:off x="2144989" y="3266571"/>
              <a:ext cx="1725601" cy="1301960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Втора</a:t>
              </a:r>
              <a:br>
                <a:rPr lang="bg-BG" dirty="0"/>
              </a:br>
              <a:r>
                <a:rPr lang="bg-BG" dirty="0"/>
                <a:t>Индустриална революция</a:t>
              </a:r>
              <a:r>
                <a:rPr lang="en-US" dirty="0"/>
                <a:t>,</a:t>
              </a:r>
              <a:r>
                <a:rPr lang="bg-BG" dirty="0"/>
                <a:t> </a:t>
              </a:r>
              <a:br>
                <a:rPr lang="en-US" dirty="0"/>
              </a:br>
              <a:r>
                <a:rPr lang="bg-BG" dirty="0"/>
                <a:t>започва в </a:t>
              </a:r>
              <a:br>
                <a:rPr lang="en-US" dirty="0"/>
              </a:br>
              <a:r>
                <a:rPr lang="bg-BG" dirty="0"/>
                <a:t>края на 19 век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51D86A9-633C-436A-89A8-9AF5D5B64A78}"/>
                </a:ext>
              </a:extLst>
            </p:cNvPr>
            <p:cNvSpPr txBox="1"/>
            <p:nvPr/>
          </p:nvSpPr>
          <p:spPr>
            <a:xfrm>
              <a:off x="58172" y="4395250"/>
              <a:ext cx="1926464" cy="928904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Начало на </a:t>
              </a:r>
              <a:r>
                <a:rPr lang="bg-BG" sz="1000" spc="2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индустриализацията,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Задвижена от </a:t>
              </a:r>
              <a:br>
                <a:rPr lang="en-US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откриването на </a:t>
              </a:r>
              <a:br>
                <a:rPr lang="en-US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парната машина.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5CA7042-6909-4C34-B33A-DB37F2FA1BA9}"/>
                </a:ext>
              </a:extLst>
            </p:cNvPr>
            <p:cNvSpPr txBox="1"/>
            <p:nvPr/>
          </p:nvSpPr>
          <p:spPr>
            <a:xfrm>
              <a:off x="2307371" y="4395250"/>
              <a:ext cx="1569737" cy="1698345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Поява на нови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индустрии,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задвижени с електричество,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Поява на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масовото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производство,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телефона,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осветлението,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самолета.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2C5A654-0808-4A4C-8EFE-0D927D041847}"/>
                </a:ext>
              </a:extLst>
            </p:cNvPr>
            <p:cNvSpPr txBox="1"/>
            <p:nvPr/>
          </p:nvSpPr>
          <p:spPr>
            <a:xfrm>
              <a:off x="4179566" y="4395250"/>
              <a:ext cx="1569737" cy="1852233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Известна като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дигитална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революция,</a:t>
              </a:r>
            </a:p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Аналоговите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устройства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стават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цифрови,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появяват се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персоналните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компютри и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интернет.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EE1641E-C78D-4851-AF23-DC230949FEA8}"/>
                </a:ext>
              </a:extLst>
            </p:cNvPr>
            <p:cNvSpPr txBox="1"/>
            <p:nvPr/>
          </p:nvSpPr>
          <p:spPr>
            <a:xfrm>
              <a:off x="6340569" y="3266571"/>
              <a:ext cx="1926464" cy="1301960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+mj-lt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>
                  <a:latin typeface="Segoe UI Semibold" panose="020B0702040204020203" pitchFamily="34" charset="0"/>
                </a:rPr>
                <a:t>Четвърта</a:t>
              </a:r>
              <a:br>
                <a:rPr lang="bg-BG" dirty="0">
                  <a:latin typeface="Segoe UI Semibold" panose="020B0702040204020203" pitchFamily="34" charset="0"/>
                </a:rPr>
              </a:br>
              <a:r>
                <a:rPr lang="bg-BG" dirty="0">
                  <a:latin typeface="Segoe UI Semibold" panose="020B0702040204020203" pitchFamily="34" charset="0"/>
                </a:rPr>
                <a:t>Индустриална революция, </a:t>
              </a:r>
            </a:p>
            <a:p>
              <a:r>
                <a:rPr lang="bg-BG" dirty="0">
                  <a:latin typeface="Segoe UI Semibold" panose="020B0702040204020203" pitchFamily="34" charset="0"/>
                </a:rPr>
                <a:t>започва в </a:t>
              </a:r>
            </a:p>
            <a:p>
              <a:r>
                <a:rPr lang="bg-BG" dirty="0">
                  <a:latin typeface="Segoe UI Semibold" panose="020B0702040204020203" pitchFamily="34" charset="0"/>
                </a:rPr>
                <a:t>началото на </a:t>
              </a:r>
              <a:r>
                <a:rPr lang="bg-BG" sz="1300" spc="-30" dirty="0">
                  <a:solidFill>
                    <a:schemeClr val="bg1"/>
                  </a:solidFill>
                  <a:latin typeface="Segoe UI Semibold" panose="020B0702040204020203" pitchFamily="34" charset="0"/>
                </a:rPr>
                <a:t>21 век</a:t>
              </a:r>
              <a:endParaRPr lang="bg-BG" dirty="0">
                <a:latin typeface="Segoe UI Semibold" panose="020B0702040204020203" pitchFamily="34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DFCA591-7A8D-484E-BD5A-94DD0E0EB04E}"/>
                </a:ext>
              </a:extLst>
            </p:cNvPr>
            <p:cNvSpPr txBox="1"/>
            <p:nvPr/>
          </p:nvSpPr>
          <p:spPr>
            <a:xfrm>
              <a:off x="7023649" y="4395250"/>
              <a:ext cx="1926465" cy="2044594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/>
            <a:p>
              <a:pPr marL="88900" indent="-88900">
                <a:spcBef>
                  <a:spcPts val="6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Размиване на границите </a:t>
              </a:r>
              <a:b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</a:b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между технологии и живот,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Технологиите стават  част от обществото и човешкото тяло,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" panose="020B0502040204020203" pitchFamily="34" charset="0"/>
                  <a:cs typeface="Segoe UI Semibold" panose="020B0702040204020203" pitchFamily="34" charset="0"/>
                </a:rPr>
                <a:t>Примери за иновация са 3D печатът, роботите, изкуствения интелект и нано технологиите,</a:t>
              </a:r>
            </a:p>
            <a:p>
              <a:pPr marL="88900" indent="-88900">
                <a:spcBef>
                  <a:spcPts val="300"/>
                </a:spcBef>
                <a:buSzPct val="120000"/>
                <a:buFont typeface="Wingdings" panose="05000000000000000000" pitchFamily="2" charset="2"/>
                <a:buChar char="§"/>
              </a:pPr>
              <a:r>
                <a:rPr lang="bg-BG" sz="1000" spc="4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Дигитална Реформа на Икономическата Наука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82B7687-46C8-480F-97D0-865564DAF483}"/>
                </a:ext>
              </a:extLst>
            </p:cNvPr>
            <p:cNvSpPr txBox="1"/>
            <p:nvPr/>
          </p:nvSpPr>
          <p:spPr>
            <a:xfrm>
              <a:off x="4179566" y="3266571"/>
              <a:ext cx="1926464" cy="1301960"/>
            </a:xfrm>
            <a:prstGeom prst="rect">
              <a:avLst/>
            </a:prstGeom>
            <a:noFill/>
          </p:spPr>
          <p:txBody>
            <a:bodyPr wrap="square" tIns="36000" rtlCol="0">
              <a:spAutoFit/>
            </a:bodyPr>
            <a:lstStyle>
              <a:defPPr>
                <a:defRPr lang="bg-BG"/>
              </a:defPPr>
              <a:lvl1pPr>
                <a:defRPr sz="1300" spc="-2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defRPr>
              </a:lvl1pPr>
            </a:lstStyle>
            <a:p>
              <a:r>
                <a:rPr lang="bg-BG" dirty="0"/>
                <a:t>Трета</a:t>
              </a:r>
              <a:br>
                <a:rPr lang="bg-BG" dirty="0"/>
              </a:br>
              <a:r>
                <a:rPr lang="bg-BG" dirty="0"/>
                <a:t>Индустриална революция, </a:t>
              </a:r>
              <a:br>
                <a:rPr lang="en-US" dirty="0"/>
              </a:br>
              <a:r>
                <a:rPr lang="bg-BG" dirty="0"/>
                <a:t>започва през </a:t>
              </a:r>
            </a:p>
            <a:p>
              <a:r>
                <a:rPr lang="bg-BG" spc="-40" dirty="0"/>
                <a:t>80</a:t>
              </a:r>
              <a:r>
                <a:rPr lang="bg-BG" spc="-40" baseline="30000" dirty="0"/>
                <a:t>те</a:t>
              </a:r>
              <a:r>
                <a:rPr lang="bg-BG" spc="-40" dirty="0"/>
                <a:t> на 20 век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70ECC765-5BF6-490E-BE96-DE5FA3101064}"/>
                </a:ext>
              </a:extLst>
            </p:cNvPr>
            <p:cNvGrpSpPr/>
            <p:nvPr/>
          </p:nvGrpSpPr>
          <p:grpSpPr>
            <a:xfrm>
              <a:off x="4185623" y="3125577"/>
              <a:ext cx="0" cy="3456000"/>
              <a:chOff x="3865583" y="-3432792"/>
              <a:chExt cx="0" cy="2790509"/>
            </a:xfrm>
          </p:grpSpPr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6B2E2D4A-2C75-4446-93C4-1B9680231D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3432792"/>
                <a:ext cx="0" cy="1366187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80488E43-6A95-4CA0-83CC-0D02E2446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5583" y="-1750058"/>
                <a:ext cx="0" cy="1107775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Arrow: Chevron 95">
              <a:extLst>
                <a:ext uri="{FF2B5EF4-FFF2-40B4-BE49-F238E27FC236}">
                  <a16:creationId xmlns:a16="http://schemas.microsoft.com/office/drawing/2014/main" id="{921CC0CB-5F68-49B1-8FFC-8ADFA280AFEA}"/>
                </a:ext>
              </a:extLst>
            </p:cNvPr>
            <p:cNvSpPr/>
            <p:nvPr/>
          </p:nvSpPr>
          <p:spPr>
            <a:xfrm>
              <a:off x="4177155" y="2624856"/>
              <a:ext cx="2294199" cy="519441"/>
            </a:xfrm>
            <a:prstGeom prst="chevron">
              <a:avLst>
                <a:gd name="adj" fmla="val 25012"/>
              </a:avLst>
            </a:prstGeom>
            <a:solidFill>
              <a:srgbClr val="FDB3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31364B69-83CC-4905-B5F2-7BFAFE0DCC9B}"/>
                </a:ext>
              </a:extLst>
            </p:cNvPr>
            <p:cNvGrpSpPr/>
            <p:nvPr/>
          </p:nvGrpSpPr>
          <p:grpSpPr>
            <a:xfrm>
              <a:off x="5477064" y="2497244"/>
              <a:ext cx="779162" cy="1147099"/>
              <a:chOff x="2549078" y="370642"/>
              <a:chExt cx="648000" cy="954000"/>
            </a:xfrm>
            <a:effectLst>
              <a:outerShdw blurRad="76200" dist="25400" dir="4800000" sx="103000" sy="103000" algn="ctr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DD554143-03BB-4E7D-8DAB-224627274711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D6AFCE4E-01F4-4519-A963-B56FA959BF2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CA1EDED9-4CE5-4AF6-ACB0-EEBC4A42FD4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DB31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DCEAAEFE-BFBC-465A-A8DC-6F0D3CE87D35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794413"/>
                <a:chOff x="2734372" y="530229"/>
                <a:chExt cx="288227" cy="794413"/>
              </a:xfrm>
            </p:grpSpPr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930C9394-726C-42AA-A15E-5707CA80B8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396000"/>
                </a:xfrm>
                <a:prstGeom prst="line">
                  <a:avLst/>
                </a:prstGeom>
                <a:ln w="38100">
                  <a:solidFill>
                    <a:srgbClr val="FDB31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3FB6C4F0-4433-4626-9978-6D93E5DFC00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3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98" name="Arrow: Chevron 97">
              <a:extLst>
                <a:ext uri="{FF2B5EF4-FFF2-40B4-BE49-F238E27FC236}">
                  <a16:creationId xmlns:a16="http://schemas.microsoft.com/office/drawing/2014/main" id="{DC72503D-1B4C-40C6-BDB6-F512D1D823A8}"/>
                </a:ext>
              </a:extLst>
            </p:cNvPr>
            <p:cNvSpPr/>
            <p:nvPr/>
          </p:nvSpPr>
          <p:spPr>
            <a:xfrm>
              <a:off x="2114128" y="2624856"/>
              <a:ext cx="2207625" cy="519441"/>
            </a:xfrm>
            <a:prstGeom prst="chevron">
              <a:avLst>
                <a:gd name="adj" fmla="val 25012"/>
              </a:avLst>
            </a:prstGeom>
            <a:solidFill>
              <a:srgbClr val="10BB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D5B3C915-0DE3-4D1A-AD45-DE25F600E21C}"/>
                </a:ext>
              </a:extLst>
            </p:cNvPr>
            <p:cNvGrpSpPr/>
            <p:nvPr/>
          </p:nvGrpSpPr>
          <p:grpSpPr>
            <a:xfrm>
              <a:off x="3321091" y="2497244"/>
              <a:ext cx="779162" cy="1536680"/>
              <a:chOff x="2549078" y="370642"/>
              <a:chExt cx="648000" cy="1278000"/>
            </a:xfrm>
            <a:effectLst>
              <a:outerShdw blurRad="76200" dist="25400" dir="4800000" sx="103000" sy="103000" algn="ctr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212055E3-B386-4948-9BEC-53BC80F52655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C07BB767-AB7C-4A78-8891-E9922865CEF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>
                  <a:extLst>
                    <a:ext uri="{FF2B5EF4-FFF2-40B4-BE49-F238E27FC236}">
                      <a16:creationId xmlns:a16="http://schemas.microsoft.com/office/drawing/2014/main" id="{0A44BE58-9660-4D76-9557-BA925DD6E08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10BB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4BE78D81-D2C7-4BFC-8FCC-6E7F22089524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118413"/>
                <a:chOff x="2734372" y="530229"/>
                <a:chExt cx="288227" cy="1118413"/>
              </a:xfrm>
            </p:grpSpPr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B643D503-3818-4344-BFAA-FA62E7BFD1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720000"/>
                </a:xfrm>
                <a:prstGeom prst="line">
                  <a:avLst/>
                </a:prstGeom>
                <a:ln w="38100">
                  <a:solidFill>
                    <a:srgbClr val="10BBE9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F426CBEA-2EB9-4CCC-8473-271C1970588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01" name="Arrow: Chevron 100">
              <a:extLst>
                <a:ext uri="{FF2B5EF4-FFF2-40B4-BE49-F238E27FC236}">
                  <a16:creationId xmlns:a16="http://schemas.microsoft.com/office/drawing/2014/main" id="{76077F59-41FB-4C77-AA19-6F7DF23D85A6}"/>
                </a:ext>
              </a:extLst>
            </p:cNvPr>
            <p:cNvSpPr/>
            <p:nvPr/>
          </p:nvSpPr>
          <p:spPr>
            <a:xfrm>
              <a:off x="67147" y="2624856"/>
              <a:ext cx="2207314" cy="519441"/>
            </a:xfrm>
            <a:prstGeom prst="chevron">
              <a:avLst>
                <a:gd name="adj" fmla="val 25012"/>
              </a:avLst>
            </a:prstGeom>
            <a:solidFill>
              <a:srgbClr val="8F7B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94E1E25-9B09-4AF2-9862-8B1A640A313E}"/>
                </a:ext>
              </a:extLst>
            </p:cNvPr>
            <p:cNvGrpSpPr/>
            <p:nvPr/>
          </p:nvGrpSpPr>
          <p:grpSpPr>
            <a:xfrm>
              <a:off x="1262831" y="2497244"/>
              <a:ext cx="779162" cy="2315842"/>
              <a:chOff x="2549078" y="370642"/>
              <a:chExt cx="648000" cy="1926000"/>
            </a:xfrm>
            <a:effectLst>
              <a:outerShdw blurRad="76200" dist="25400" dir="4800000" sx="103000" sy="103000" algn="ctr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C4B41AD1-168B-4CE3-A7F6-F72AA2A04C95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01E34C0E-9A06-433C-92D9-11A9249383B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F18A2F94-91F1-4DFD-8C83-02513CF332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8F7BB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F8D686ED-955F-4713-ABB8-4C69B69E0A93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1766413"/>
                <a:chOff x="2734372" y="530229"/>
                <a:chExt cx="288227" cy="1766413"/>
              </a:xfrm>
            </p:grpSpPr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DE27A488-5858-4F32-92A4-7C87AD8B1E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1368000"/>
                </a:xfrm>
                <a:prstGeom prst="line">
                  <a:avLst/>
                </a:prstGeom>
                <a:ln w="38100">
                  <a:solidFill>
                    <a:srgbClr val="8F7BB8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A3CA189B-35CE-49B5-BC1A-D248D410319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bg-BG" sz="2000" b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</a:t>
                  </a:r>
                  <a:endParaRPr lang="en-US" sz="20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65E337F-9038-4072-9D97-1B5B5AB073E0}"/>
                </a:ext>
              </a:extLst>
            </p:cNvPr>
            <p:cNvGrpSpPr/>
            <p:nvPr/>
          </p:nvGrpSpPr>
          <p:grpSpPr>
            <a:xfrm>
              <a:off x="7444134" y="2497244"/>
              <a:ext cx="779162" cy="1060526"/>
              <a:chOff x="2549078" y="370642"/>
              <a:chExt cx="648000" cy="882000"/>
            </a:xfrm>
            <a:effectLst>
              <a:outerShdw blurRad="76200" dist="25400" dir="4800000" sx="103000" sy="103000" algn="ctr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14C6994-0336-4975-8C89-6A7A14AE65BE}"/>
                  </a:ext>
                </a:extLst>
              </p:cNvPr>
              <p:cNvGrpSpPr/>
              <p:nvPr/>
            </p:nvGrpSpPr>
            <p:grpSpPr>
              <a:xfrm>
                <a:off x="2549078" y="370642"/>
                <a:ext cx="648000" cy="648000"/>
                <a:chOff x="2549078" y="370642"/>
                <a:chExt cx="648000" cy="648000"/>
              </a:xfrm>
            </p:grpSpPr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B3A94F71-72E0-42F3-8EE1-6FBD335AD7C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549078" y="370642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E6E23AED-74DC-4D6B-B9E5-85104C00024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639078" y="460642"/>
                  <a:ext cx="468000" cy="468000"/>
                </a:xfrm>
                <a:prstGeom prst="ellipse">
                  <a:avLst/>
                </a:prstGeom>
                <a:solidFill>
                  <a:schemeClr val="bg1"/>
                </a:solidFill>
                <a:ln w="88900">
                  <a:solidFill>
                    <a:srgbClr val="F78F3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0EF64220-054C-45D2-A47A-2A0AF0511B25}"/>
                  </a:ext>
                </a:extLst>
              </p:cNvPr>
              <p:cNvGrpSpPr/>
              <p:nvPr/>
            </p:nvGrpSpPr>
            <p:grpSpPr>
              <a:xfrm>
                <a:off x="2734372" y="530229"/>
                <a:ext cx="288227" cy="722413"/>
                <a:chOff x="2734372" y="530229"/>
                <a:chExt cx="288227" cy="722413"/>
              </a:xfrm>
            </p:grpSpPr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826467B5-3E1C-4F57-99BD-064AF3DBD4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73078" y="928642"/>
                  <a:ext cx="0" cy="324000"/>
                </a:xfrm>
                <a:prstGeom prst="line">
                  <a:avLst/>
                </a:prstGeom>
                <a:ln w="38100">
                  <a:solidFill>
                    <a:srgbClr val="F78F36"/>
                  </a:solidFill>
                  <a:headEnd type="oval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79775359-BE62-4814-A607-C0A39C01258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34372" y="530229"/>
                  <a:ext cx="288227" cy="321113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0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</a:p>
              </p:txBody>
            </p: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6D991CF-9ACD-4781-9903-33FF9EA6D211}"/>
                </a:ext>
              </a:extLst>
            </p:cNvPr>
            <p:cNvGrpSpPr/>
            <p:nvPr/>
          </p:nvGrpSpPr>
          <p:grpSpPr>
            <a:xfrm>
              <a:off x="4703621" y="1964924"/>
              <a:ext cx="7488379" cy="4893075"/>
              <a:chOff x="4703621" y="1964924"/>
              <a:chExt cx="7488379" cy="4893075"/>
            </a:xfrm>
          </p:grpSpPr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EECA07C3-5BC1-478E-9497-76BFA8B6BC9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703621" y="1964924"/>
                <a:ext cx="7488379" cy="4893075"/>
              </a:xfrm>
              <a:prstGeom prst="rect">
                <a:avLst/>
              </a:prstGeom>
              <a:effectLst>
                <a:outerShdw blurRad="63500" dist="25400" dir="10800000" sx="101000" sy="101000" algn="r" rotWithShape="0">
                  <a:prstClr val="black">
                    <a:alpha val="20000"/>
                  </a:prstClr>
                </a:outerShdw>
              </a:effectLst>
            </p:spPr>
          </p:pic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3AE3576-5981-4C8D-96C9-1F66D572B40A}"/>
                  </a:ext>
                </a:extLst>
              </p:cNvPr>
              <p:cNvSpPr/>
              <p:nvPr/>
            </p:nvSpPr>
            <p:spPr>
              <a:xfrm>
                <a:off x="9002895" y="2660430"/>
                <a:ext cx="1151180" cy="288000"/>
              </a:xfrm>
              <a:prstGeom prst="rect">
                <a:avLst/>
              </a:prstGeom>
              <a:solidFill>
                <a:srgbClr val="F81A22"/>
              </a:solidFill>
              <a:ln>
                <a:noFill/>
              </a:ln>
              <a:scene3d>
                <a:camera prst="isometricOffAxis1Top">
                  <a:rot lat="19320000" lon="20358516" rev="84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Arial Black" panose="020B0A04020102020204" pitchFamily="34" charset="0"/>
                  </a:rPr>
                  <a:t>2iERP</a:t>
                </a:r>
              </a:p>
            </p:txBody>
          </p:sp>
        </p:grp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AAD89C73-E063-4BBB-A2F8-A15912AC8951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85000"/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653063" y="6452916"/>
            <a:ext cx="1415196" cy="32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07842"/>
      </p:ext>
    </p:extLst>
  </p:cSld>
  <p:clrMapOvr>
    <a:masterClrMapping/>
  </p:clrMapOvr>
</p:sld>
</file>

<file path=ppt/theme/theme1.xml><?xml version="1.0" encoding="utf-8"?>
<a:theme xmlns:a="http://schemas.openxmlformats.org/drawingml/2006/main" name="4_Dar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DB776BF5984140AFB0400B4BE81B01" ma:contentTypeVersion="9" ma:contentTypeDescription="Create a new document." ma:contentTypeScope="" ma:versionID="396c24ff29b8f24ff160c455dfb23729">
  <xsd:schema xmlns:xsd="http://www.w3.org/2001/XMLSchema" xmlns:xs="http://www.w3.org/2001/XMLSchema" xmlns:p="http://schemas.microsoft.com/office/2006/metadata/properties" xmlns:ns2="35f8cf00-a6c3-451d-adb1-a7f4e52a74c8" targetNamespace="http://schemas.microsoft.com/office/2006/metadata/properties" ma:root="true" ma:fieldsID="b20aba4f1fe99a7849ba287c8ffe4ba3" ns2:_="">
    <xsd:import namespace="35f8cf00-a6c3-451d-adb1-a7f4e52a74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8cf00-a6c3-451d-adb1-a7f4e52a74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02E46F-4A52-4C33-B486-E7DE614CBB57}">
  <ds:schemaRefs>
    <ds:schemaRef ds:uri="35f8cf00-a6c3-451d-adb1-a7f4e52a74c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3B602A8-ED46-44C9-A934-685B1BC371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E7248B-6E89-452F-84D1-51AAD11BA5B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</TotalTime>
  <Words>651</Words>
  <Application>Microsoft Office PowerPoint</Application>
  <PresentationFormat>Widescreen</PresentationFormat>
  <Paragraphs>97</Paragraphs>
  <Slides>5</Slides>
  <Notes>5</Notes>
  <HiddenSlides>4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Segoe UI</vt:lpstr>
      <vt:lpstr>Segoe UI Semibold</vt:lpstr>
      <vt:lpstr>Segoe UI Semilight</vt:lpstr>
      <vt:lpstr>Wingdings</vt:lpstr>
      <vt:lpstr>4_Dark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Spas Spasov</dc:creator>
  <cp:lastModifiedBy>Spas Spasov</cp:lastModifiedBy>
  <cp:revision>16</cp:revision>
  <dcterms:created xsi:type="dcterms:W3CDTF">2021-02-22T14:40:38Z</dcterms:created>
  <dcterms:modified xsi:type="dcterms:W3CDTF">2021-04-25T07:49:18Z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0x0101005ADB776BF5984140AFB0400B4BE81B01</vt:lpwstr>
  </property>
</Properties>
</file>